
<file path=[Content_Types].xml><?xml version="1.0" encoding="utf-8"?>
<Types xmlns="http://schemas.openxmlformats.org/package/2006/content-types">
  <Default Extension="emf" ContentType="image/x-emf"/>
  <Default Extension="fntdata" ContentType="application/x-fontdata"/>
  <Default Extension="jpe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tags/tag4.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5.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6.xml" ContentType="application/vnd.openxmlformats-officedocument.presentationml.tags+xml"/>
  <Override PartName="/ppt/notesSlides/notesSlide29.xml" ContentType="application/vnd.openxmlformats-officedocument.presentationml.notesSlide+xml"/>
  <Override PartName="/ppt/tags/tag7.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80" r:id="rId4"/>
    <p:sldMasterId id="2147483815" r:id="rId5"/>
    <p:sldMasterId id="2147483823" r:id="rId6"/>
    <p:sldMasterId id="2147483849" r:id="rId7"/>
    <p:sldMasterId id="2147483853" r:id="rId8"/>
    <p:sldMasterId id="2147483856" r:id="rId9"/>
  </p:sldMasterIdLst>
  <p:notesMasterIdLst>
    <p:notesMasterId r:id="rId96"/>
  </p:notesMasterIdLst>
  <p:sldIdLst>
    <p:sldId id="2137" r:id="rId10"/>
    <p:sldId id="2203" r:id="rId11"/>
    <p:sldId id="2204" r:id="rId12"/>
    <p:sldId id="2205" r:id="rId13"/>
    <p:sldId id="2206" r:id="rId14"/>
    <p:sldId id="2207" r:id="rId15"/>
    <p:sldId id="2208" r:id="rId16"/>
    <p:sldId id="2209" r:id="rId17"/>
    <p:sldId id="2210" r:id="rId18"/>
    <p:sldId id="2211" r:id="rId19"/>
    <p:sldId id="265" r:id="rId20"/>
    <p:sldId id="2212" r:id="rId21"/>
    <p:sldId id="267" r:id="rId22"/>
    <p:sldId id="340" r:id="rId23"/>
    <p:sldId id="2158" r:id="rId24"/>
    <p:sldId id="2159" r:id="rId25"/>
    <p:sldId id="338" r:id="rId26"/>
    <p:sldId id="2160" r:id="rId27"/>
    <p:sldId id="319" r:id="rId28"/>
    <p:sldId id="333" r:id="rId29"/>
    <p:sldId id="344" r:id="rId30"/>
    <p:sldId id="2161" r:id="rId31"/>
    <p:sldId id="346" r:id="rId32"/>
    <p:sldId id="322" r:id="rId33"/>
    <p:sldId id="270" r:id="rId34"/>
    <p:sldId id="2162" r:id="rId35"/>
    <p:sldId id="2163" r:id="rId36"/>
    <p:sldId id="2164" r:id="rId37"/>
    <p:sldId id="2165" r:id="rId38"/>
    <p:sldId id="345" r:id="rId39"/>
    <p:sldId id="342" r:id="rId40"/>
    <p:sldId id="343" r:id="rId41"/>
    <p:sldId id="278" r:id="rId42"/>
    <p:sldId id="291" r:id="rId43"/>
    <p:sldId id="2153" r:id="rId44"/>
    <p:sldId id="263" r:id="rId45"/>
    <p:sldId id="273" r:id="rId46"/>
    <p:sldId id="257" r:id="rId47"/>
    <p:sldId id="272" r:id="rId48"/>
    <p:sldId id="269" r:id="rId49"/>
    <p:sldId id="2213" r:id="rId50"/>
    <p:sldId id="258" r:id="rId51"/>
    <p:sldId id="264" r:id="rId52"/>
    <p:sldId id="260" r:id="rId53"/>
    <p:sldId id="259" r:id="rId54"/>
    <p:sldId id="261" r:id="rId55"/>
    <p:sldId id="266" r:id="rId56"/>
    <p:sldId id="2214" r:id="rId57"/>
    <p:sldId id="271" r:id="rId58"/>
    <p:sldId id="256" r:id="rId59"/>
    <p:sldId id="2215" r:id="rId60"/>
    <p:sldId id="2216" r:id="rId61"/>
    <p:sldId id="274" r:id="rId62"/>
    <p:sldId id="277" r:id="rId63"/>
    <p:sldId id="2217" r:id="rId64"/>
    <p:sldId id="2218" r:id="rId65"/>
    <p:sldId id="2219" r:id="rId66"/>
    <p:sldId id="2220" r:id="rId67"/>
    <p:sldId id="2221" r:id="rId68"/>
    <p:sldId id="287" r:id="rId69"/>
    <p:sldId id="2222" r:id="rId70"/>
    <p:sldId id="279" r:id="rId71"/>
    <p:sldId id="262" r:id="rId72"/>
    <p:sldId id="2223" r:id="rId73"/>
    <p:sldId id="2224" r:id="rId74"/>
    <p:sldId id="280" r:id="rId75"/>
    <p:sldId id="282" r:id="rId76"/>
    <p:sldId id="2225" r:id="rId77"/>
    <p:sldId id="276" r:id="rId78"/>
    <p:sldId id="283" r:id="rId79"/>
    <p:sldId id="298" r:id="rId80"/>
    <p:sldId id="297" r:id="rId81"/>
    <p:sldId id="292" r:id="rId82"/>
    <p:sldId id="296" r:id="rId83"/>
    <p:sldId id="293" r:id="rId84"/>
    <p:sldId id="294" r:id="rId85"/>
    <p:sldId id="295" r:id="rId86"/>
    <p:sldId id="2226" r:id="rId87"/>
    <p:sldId id="288" r:id="rId88"/>
    <p:sldId id="2136" r:id="rId89"/>
    <p:sldId id="2138" r:id="rId90"/>
    <p:sldId id="2156" r:id="rId91"/>
    <p:sldId id="2143" r:id="rId92"/>
    <p:sldId id="2157" r:id="rId93"/>
    <p:sldId id="2133" r:id="rId94"/>
    <p:sldId id="308" r:id="rId95"/>
  </p:sldIdLst>
  <p:sldSz cx="12192000" cy="6858000"/>
  <p:notesSz cx="6858000" cy="9144000"/>
  <p:embeddedFontLst>
    <p:embeddedFont>
      <p:font typeface="Calibri" panose="020F0502020204030204" pitchFamily="34" charset="0"/>
      <p:regular r:id="rId97"/>
      <p:bold r:id="rId98"/>
      <p:italic r:id="rId99"/>
      <p:boldItalic r:id="rId100"/>
    </p:embeddedFont>
    <p:embeddedFont>
      <p:font typeface="Calibri Light" panose="020F0302020204030204" pitchFamily="34" charset="0"/>
      <p:regular r:id="rId101"/>
      <p:italic r:id="rId102"/>
    </p:embeddedFont>
    <p:embeddedFont>
      <p:font typeface="Oswald" panose="00000500000000000000" pitchFamily="2" charset="0"/>
      <p:regular r:id="rId103"/>
      <p:bold r:id="rId104"/>
    </p:embeddedFont>
    <p:embeddedFont>
      <p:font typeface="Playfair Display" panose="00000500000000000000" pitchFamily="2" charset="0"/>
      <p:regular r:id="rId105"/>
      <p:bold r:id="rId106"/>
      <p:italic r:id="rId107"/>
      <p:boldItalic r:id="rId108"/>
    </p:embeddedFont>
    <p:embeddedFont>
      <p:font typeface="Segoe UI" panose="020B0502040204020203" pitchFamily="34" charset="0"/>
      <p:regular r:id="rId109"/>
      <p:bold r:id="rId110"/>
      <p:italic r:id="rId111"/>
      <p:boldItalic r:id="rId11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C29BE16-6190-2426-0116-ACD5DB5D5E11}" name="ccadams@mtu.edu" initials="c" userId="S-1-5-21-1550642901-3503911066-1882207835-59436" providerId="AD"/>
  <p188:author id="{36FF626F-99B5-4679-A31B-10279E03BC62}" name="Robinson, Crystal@Wildlife" initials="CR" userId="S::Crystal.Robinson@Wildlife.ca.gov::293614e6-3dcf-4144-bee4-f5228b8adf6d" providerId="AD"/>
  <p188:author id="{42693BC2-849C-CA2D-1EAF-CDEC1844EC0E}" name="Benham, Erin (Contractor)" initials="BE(" userId="S::ebenham@contractor.usgs.gov::b222fa64-6dd1-447c-af11-37d7643a9325"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ccadams@mtu.edu" initials="c" lastIdx="1" clrIdx="0">
    <p:extLst>
      <p:ext uri="{19B8F6BF-5375-455C-9EA6-DF929625EA0E}">
        <p15:presenceInfo xmlns:p15="http://schemas.microsoft.com/office/powerpoint/2012/main" userId="S-1-5-21-1550642901-3503911066-1882207835-5943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A5B0"/>
    <a:srgbClr val="AAC4AF"/>
    <a:srgbClr val="4E8B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07F8FED-DE23-4C71-8DD7-8CB830D19FBA}">
  <a:tblStyle styleId="{807F8FED-DE23-4C71-8DD7-8CB830D19FBA}"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A525434-D766-462D-8510-8B66D0931F9F}" styleName="Table_1">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117" Type="http://schemas.openxmlformats.org/officeDocument/2006/relationships/tableStyles" Target="tableStyles.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12" Type="http://schemas.openxmlformats.org/officeDocument/2006/relationships/font" Target="fonts/font16.fntdata"/><Relationship Id="rId16" Type="http://schemas.openxmlformats.org/officeDocument/2006/relationships/slide" Target="slides/slide7.xml"/><Relationship Id="rId107" Type="http://schemas.openxmlformats.org/officeDocument/2006/relationships/font" Target="fonts/font11.fntdata"/><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font" Target="fonts/font6.fntdata"/><Relationship Id="rId5" Type="http://schemas.openxmlformats.org/officeDocument/2006/relationships/slideMaster" Target="slideMasters/slideMaster2.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113" Type="http://schemas.openxmlformats.org/officeDocument/2006/relationships/commentAuthors" Target="commentAuthors.xml"/><Relationship Id="rId118" Type="http://schemas.microsoft.com/office/2016/11/relationships/changesInfo" Target="changesInfos/changesInfo1.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font" Target="fonts/font7.fntdata"/><Relationship Id="rId108" Type="http://schemas.openxmlformats.org/officeDocument/2006/relationships/font" Target="fonts/font12.fntdata"/><Relationship Id="rId54" Type="http://schemas.openxmlformats.org/officeDocument/2006/relationships/slide" Target="slides/slide45.xml"/><Relationship Id="rId70" Type="http://schemas.openxmlformats.org/officeDocument/2006/relationships/slide" Target="slides/slide61.xml"/><Relationship Id="rId75" Type="http://schemas.openxmlformats.org/officeDocument/2006/relationships/slide" Target="slides/slide66.xml"/><Relationship Id="rId91" Type="http://schemas.openxmlformats.org/officeDocument/2006/relationships/slide" Target="slides/slide82.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4.xml"/><Relationship Id="rId28" Type="http://schemas.openxmlformats.org/officeDocument/2006/relationships/slide" Target="slides/slide19.xml"/><Relationship Id="rId49" Type="http://schemas.openxmlformats.org/officeDocument/2006/relationships/slide" Target="slides/slide40.xml"/><Relationship Id="rId114" Type="http://schemas.openxmlformats.org/officeDocument/2006/relationships/presProps" Target="presProps.xml"/><Relationship Id="rId119" Type="http://schemas.microsoft.com/office/2018/10/relationships/authors" Target="author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slide" Target="slides/slide85.xml"/><Relationship Id="rId99" Type="http://schemas.openxmlformats.org/officeDocument/2006/relationships/font" Target="fonts/font3.fntdata"/><Relationship Id="rId101" Type="http://schemas.openxmlformats.org/officeDocument/2006/relationships/font" Target="fonts/font5.fntdata"/><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109" Type="http://schemas.openxmlformats.org/officeDocument/2006/relationships/font" Target="fonts/font13.fntdata"/><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font" Target="fonts/font1.fntdata"/><Relationship Id="rId104" Type="http://schemas.openxmlformats.org/officeDocument/2006/relationships/font" Target="fonts/font8.fntdata"/><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110" Type="http://schemas.openxmlformats.org/officeDocument/2006/relationships/font" Target="fonts/font14.fntdata"/><Relationship Id="rId115" Type="http://schemas.openxmlformats.org/officeDocument/2006/relationships/viewProps" Target="viewProps.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font" Target="fonts/font4.fntdata"/><Relationship Id="rId105" Type="http://schemas.openxmlformats.org/officeDocument/2006/relationships/font" Target="fonts/font9.fntdata"/><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font" Target="fonts/font2.fntdata"/><Relationship Id="rId3" Type="http://schemas.openxmlformats.org/officeDocument/2006/relationships/customXml" Target="../customXml/item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 Id="rId11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62" Type="http://schemas.openxmlformats.org/officeDocument/2006/relationships/slide" Target="slides/slide53.xml"/><Relationship Id="rId83" Type="http://schemas.openxmlformats.org/officeDocument/2006/relationships/slide" Target="slides/slide74.xml"/><Relationship Id="rId88" Type="http://schemas.openxmlformats.org/officeDocument/2006/relationships/slide" Target="slides/slide79.xml"/><Relationship Id="rId111" Type="http://schemas.openxmlformats.org/officeDocument/2006/relationships/font" Target="fonts/font15.fntdata"/><Relationship Id="rId15" Type="http://schemas.openxmlformats.org/officeDocument/2006/relationships/slide" Target="slides/slide6.xml"/><Relationship Id="rId36" Type="http://schemas.openxmlformats.org/officeDocument/2006/relationships/slide" Target="slides/slide27.xml"/><Relationship Id="rId57" Type="http://schemas.openxmlformats.org/officeDocument/2006/relationships/slide" Target="slides/slide48.xml"/><Relationship Id="rId106"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Diaz" userId="2982e973-0b1c-4a01-97f7-01a32a5879dd" providerId="ADAL" clId="{778DCEEF-6DB7-413D-AEDD-E4A674A31151}"/>
    <pc:docChg chg="custSel addSld delSld modSld">
      <pc:chgData name="Monica Diaz" userId="2982e973-0b1c-4a01-97f7-01a32a5879dd" providerId="ADAL" clId="{778DCEEF-6DB7-413D-AEDD-E4A674A31151}" dt="2025-06-02T18:01:10.724" v="112" actId="2711"/>
      <pc:docMkLst>
        <pc:docMk/>
      </pc:docMkLst>
      <pc:sldChg chg="add del">
        <pc:chgData name="Monica Diaz" userId="2982e973-0b1c-4a01-97f7-01a32a5879dd" providerId="ADAL" clId="{778DCEEF-6DB7-413D-AEDD-E4A674A31151}" dt="2025-05-06T02:34:17.737" v="24"/>
        <pc:sldMkLst>
          <pc:docMk/>
          <pc:sldMk cId="17633425" sldId="256"/>
        </pc:sldMkLst>
      </pc:sldChg>
      <pc:sldChg chg="add">
        <pc:chgData name="Monica Diaz" userId="2982e973-0b1c-4a01-97f7-01a32a5879dd" providerId="ADAL" clId="{778DCEEF-6DB7-413D-AEDD-E4A674A31151}" dt="2025-05-06T02:34:20.330" v="25"/>
        <pc:sldMkLst>
          <pc:docMk/>
          <pc:sldMk cId="3039318611" sldId="256"/>
        </pc:sldMkLst>
      </pc:sldChg>
      <pc:sldChg chg="add">
        <pc:chgData name="Monica Diaz" userId="2982e973-0b1c-4a01-97f7-01a32a5879dd" providerId="ADAL" clId="{778DCEEF-6DB7-413D-AEDD-E4A674A31151}" dt="2025-05-06T02:32:41.006" v="11"/>
        <pc:sldMkLst>
          <pc:docMk/>
          <pc:sldMk cId="87146296" sldId="257"/>
        </pc:sldMkLst>
      </pc:sldChg>
      <pc:sldChg chg="add">
        <pc:chgData name="Monica Diaz" userId="2982e973-0b1c-4a01-97f7-01a32a5879dd" providerId="ADAL" clId="{778DCEEF-6DB7-413D-AEDD-E4A674A31151}" dt="2025-05-06T02:32:54.857" v="15"/>
        <pc:sldMkLst>
          <pc:docMk/>
          <pc:sldMk cId="3232241514" sldId="258"/>
        </pc:sldMkLst>
      </pc:sldChg>
      <pc:sldChg chg="add">
        <pc:chgData name="Monica Diaz" userId="2982e973-0b1c-4a01-97f7-01a32a5879dd" providerId="ADAL" clId="{778DCEEF-6DB7-413D-AEDD-E4A674A31151}" dt="2025-05-06T02:32:59.304" v="18"/>
        <pc:sldMkLst>
          <pc:docMk/>
          <pc:sldMk cId="3799509466" sldId="259"/>
        </pc:sldMkLst>
      </pc:sldChg>
      <pc:sldChg chg="add">
        <pc:chgData name="Monica Diaz" userId="2982e973-0b1c-4a01-97f7-01a32a5879dd" providerId="ADAL" clId="{778DCEEF-6DB7-413D-AEDD-E4A674A31151}" dt="2025-05-06T02:32:58.241" v="17"/>
        <pc:sldMkLst>
          <pc:docMk/>
          <pc:sldMk cId="3956474219" sldId="260"/>
        </pc:sldMkLst>
      </pc:sldChg>
      <pc:sldChg chg="add">
        <pc:chgData name="Monica Diaz" userId="2982e973-0b1c-4a01-97f7-01a32a5879dd" providerId="ADAL" clId="{778DCEEF-6DB7-413D-AEDD-E4A674A31151}" dt="2025-05-06T02:33:04.055" v="19"/>
        <pc:sldMkLst>
          <pc:docMk/>
          <pc:sldMk cId="1547473031" sldId="261"/>
        </pc:sldMkLst>
      </pc:sldChg>
      <pc:sldChg chg="add">
        <pc:chgData name="Monica Diaz" userId="2982e973-0b1c-4a01-97f7-01a32a5879dd" providerId="ADAL" clId="{778DCEEF-6DB7-413D-AEDD-E4A674A31151}" dt="2025-05-06T02:34:54.106" v="39"/>
        <pc:sldMkLst>
          <pc:docMk/>
          <pc:sldMk cId="866793980" sldId="262"/>
        </pc:sldMkLst>
      </pc:sldChg>
      <pc:sldChg chg="add del">
        <pc:chgData name="Monica Diaz" userId="2982e973-0b1c-4a01-97f7-01a32a5879dd" providerId="ADAL" clId="{778DCEEF-6DB7-413D-AEDD-E4A674A31151}" dt="2025-05-06T02:32:32.233" v="8"/>
        <pc:sldMkLst>
          <pc:docMk/>
          <pc:sldMk cId="2485773614" sldId="263"/>
        </pc:sldMkLst>
      </pc:sldChg>
      <pc:sldChg chg="add">
        <pc:chgData name="Monica Diaz" userId="2982e973-0b1c-4a01-97f7-01a32a5879dd" providerId="ADAL" clId="{778DCEEF-6DB7-413D-AEDD-E4A674A31151}" dt="2025-05-06T02:32:35.746" v="9"/>
        <pc:sldMkLst>
          <pc:docMk/>
          <pc:sldMk cId="2927096694" sldId="263"/>
        </pc:sldMkLst>
      </pc:sldChg>
      <pc:sldChg chg="add">
        <pc:chgData name="Monica Diaz" userId="2982e973-0b1c-4a01-97f7-01a32a5879dd" providerId="ADAL" clId="{778DCEEF-6DB7-413D-AEDD-E4A674A31151}" dt="2025-05-06T02:32:56.110" v="16"/>
        <pc:sldMkLst>
          <pc:docMk/>
          <pc:sldMk cId="2780415327" sldId="264"/>
        </pc:sldMkLst>
      </pc:sldChg>
      <pc:sldChg chg="add">
        <pc:chgData name="Monica Diaz" userId="2982e973-0b1c-4a01-97f7-01a32a5879dd" providerId="ADAL" clId="{778DCEEF-6DB7-413D-AEDD-E4A674A31151}" dt="2025-05-06T02:33:07.283" v="20"/>
        <pc:sldMkLst>
          <pc:docMk/>
          <pc:sldMk cId="423383993" sldId="266"/>
        </pc:sldMkLst>
      </pc:sldChg>
      <pc:sldChg chg="modSp mod">
        <pc:chgData name="Monica Diaz" userId="2982e973-0b1c-4a01-97f7-01a32a5879dd" providerId="ADAL" clId="{778DCEEF-6DB7-413D-AEDD-E4A674A31151}" dt="2025-06-02T18:01:10.724" v="112" actId="2711"/>
        <pc:sldMkLst>
          <pc:docMk/>
          <pc:sldMk cId="3999729924" sldId="267"/>
        </pc:sldMkLst>
        <pc:spChg chg="mod">
          <ac:chgData name="Monica Diaz" userId="2982e973-0b1c-4a01-97f7-01a32a5879dd" providerId="ADAL" clId="{778DCEEF-6DB7-413D-AEDD-E4A674A31151}" dt="2025-06-02T18:01:10.724" v="112" actId="2711"/>
          <ac:spMkLst>
            <pc:docMk/>
            <pc:sldMk cId="3999729924" sldId="267"/>
            <ac:spMk id="127" creationId="{00000000-0000-0000-0000-000000000000}"/>
          </ac:spMkLst>
        </pc:spChg>
      </pc:sldChg>
      <pc:sldChg chg="add">
        <pc:chgData name="Monica Diaz" userId="2982e973-0b1c-4a01-97f7-01a32a5879dd" providerId="ADAL" clId="{778DCEEF-6DB7-413D-AEDD-E4A674A31151}" dt="2025-05-06T02:32:45.287" v="13"/>
        <pc:sldMkLst>
          <pc:docMk/>
          <pc:sldMk cId="2853710448" sldId="269"/>
        </pc:sldMkLst>
      </pc:sldChg>
      <pc:sldChg chg="add">
        <pc:chgData name="Monica Diaz" userId="2982e973-0b1c-4a01-97f7-01a32a5879dd" providerId="ADAL" clId="{778DCEEF-6DB7-413D-AEDD-E4A674A31151}" dt="2025-05-06T02:33:12.327" v="22"/>
        <pc:sldMkLst>
          <pc:docMk/>
          <pc:sldMk cId="2019457359" sldId="271"/>
        </pc:sldMkLst>
      </pc:sldChg>
      <pc:sldChg chg="add">
        <pc:chgData name="Monica Diaz" userId="2982e973-0b1c-4a01-97f7-01a32a5879dd" providerId="ADAL" clId="{778DCEEF-6DB7-413D-AEDD-E4A674A31151}" dt="2025-05-06T02:32:42.926" v="12"/>
        <pc:sldMkLst>
          <pc:docMk/>
          <pc:sldMk cId="1487278453" sldId="272"/>
        </pc:sldMkLst>
      </pc:sldChg>
      <pc:sldChg chg="add">
        <pc:chgData name="Monica Diaz" userId="2982e973-0b1c-4a01-97f7-01a32a5879dd" providerId="ADAL" clId="{778DCEEF-6DB7-413D-AEDD-E4A674A31151}" dt="2025-05-06T02:32:38.740" v="10"/>
        <pc:sldMkLst>
          <pc:docMk/>
          <pc:sldMk cId="2045602867" sldId="273"/>
        </pc:sldMkLst>
      </pc:sldChg>
      <pc:sldChg chg="add">
        <pc:chgData name="Monica Diaz" userId="2982e973-0b1c-4a01-97f7-01a32a5879dd" providerId="ADAL" clId="{778DCEEF-6DB7-413D-AEDD-E4A674A31151}" dt="2025-05-06T02:34:38.171" v="29"/>
        <pc:sldMkLst>
          <pc:docMk/>
          <pc:sldMk cId="3371133860" sldId="274"/>
        </pc:sldMkLst>
      </pc:sldChg>
      <pc:sldChg chg="add">
        <pc:chgData name="Monica Diaz" userId="2982e973-0b1c-4a01-97f7-01a32a5879dd" providerId="ADAL" clId="{778DCEEF-6DB7-413D-AEDD-E4A674A31151}" dt="2025-05-06T02:35:10.102" v="45"/>
        <pc:sldMkLst>
          <pc:docMk/>
          <pc:sldMk cId="2379882328" sldId="276"/>
        </pc:sldMkLst>
      </pc:sldChg>
      <pc:sldChg chg="add">
        <pc:chgData name="Monica Diaz" userId="2982e973-0b1c-4a01-97f7-01a32a5879dd" providerId="ADAL" clId="{778DCEEF-6DB7-413D-AEDD-E4A674A31151}" dt="2025-05-06T02:34:39.167" v="30"/>
        <pc:sldMkLst>
          <pc:docMk/>
          <pc:sldMk cId="947908495" sldId="277"/>
        </pc:sldMkLst>
      </pc:sldChg>
      <pc:sldChg chg="add">
        <pc:chgData name="Monica Diaz" userId="2982e973-0b1c-4a01-97f7-01a32a5879dd" providerId="ADAL" clId="{778DCEEF-6DB7-413D-AEDD-E4A674A31151}" dt="2025-05-06T02:34:53.394" v="38"/>
        <pc:sldMkLst>
          <pc:docMk/>
          <pc:sldMk cId="4020781928" sldId="279"/>
        </pc:sldMkLst>
      </pc:sldChg>
      <pc:sldChg chg="add">
        <pc:chgData name="Monica Diaz" userId="2982e973-0b1c-4a01-97f7-01a32a5879dd" providerId="ADAL" clId="{778DCEEF-6DB7-413D-AEDD-E4A674A31151}" dt="2025-05-06T02:35:00.819" v="42"/>
        <pc:sldMkLst>
          <pc:docMk/>
          <pc:sldMk cId="403891853" sldId="280"/>
        </pc:sldMkLst>
      </pc:sldChg>
      <pc:sldChg chg="add">
        <pc:chgData name="Monica Diaz" userId="2982e973-0b1c-4a01-97f7-01a32a5879dd" providerId="ADAL" clId="{778DCEEF-6DB7-413D-AEDD-E4A674A31151}" dt="2025-05-06T02:35:07.030" v="43"/>
        <pc:sldMkLst>
          <pc:docMk/>
          <pc:sldMk cId="355621101" sldId="282"/>
        </pc:sldMkLst>
      </pc:sldChg>
      <pc:sldChg chg="add">
        <pc:chgData name="Monica Diaz" userId="2982e973-0b1c-4a01-97f7-01a32a5879dd" providerId="ADAL" clId="{778DCEEF-6DB7-413D-AEDD-E4A674A31151}" dt="2025-05-06T02:35:10.932" v="46"/>
        <pc:sldMkLst>
          <pc:docMk/>
          <pc:sldMk cId="666395835" sldId="283"/>
        </pc:sldMkLst>
      </pc:sldChg>
      <pc:sldChg chg="add">
        <pc:chgData name="Monica Diaz" userId="2982e973-0b1c-4a01-97f7-01a32a5879dd" providerId="ADAL" clId="{778DCEEF-6DB7-413D-AEDD-E4A674A31151}" dt="2025-05-06T02:34:47.791" v="36"/>
        <pc:sldMkLst>
          <pc:docMk/>
          <pc:sldMk cId="2847923191" sldId="287"/>
        </pc:sldMkLst>
      </pc:sldChg>
      <pc:sldChg chg="add">
        <pc:chgData name="Monica Diaz" userId="2982e973-0b1c-4a01-97f7-01a32a5879dd" providerId="ADAL" clId="{778DCEEF-6DB7-413D-AEDD-E4A674A31151}" dt="2025-05-06T02:35:28.060" v="55"/>
        <pc:sldMkLst>
          <pc:docMk/>
          <pc:sldMk cId="815700011" sldId="288"/>
        </pc:sldMkLst>
      </pc:sldChg>
      <pc:sldChg chg="add">
        <pc:chgData name="Monica Diaz" userId="2982e973-0b1c-4a01-97f7-01a32a5879dd" providerId="ADAL" clId="{778DCEEF-6DB7-413D-AEDD-E4A674A31151}" dt="2025-05-06T02:35:19.548" v="49"/>
        <pc:sldMkLst>
          <pc:docMk/>
          <pc:sldMk cId="3017590934" sldId="292"/>
        </pc:sldMkLst>
      </pc:sldChg>
      <pc:sldChg chg="add">
        <pc:chgData name="Monica Diaz" userId="2982e973-0b1c-4a01-97f7-01a32a5879dd" providerId="ADAL" clId="{778DCEEF-6DB7-413D-AEDD-E4A674A31151}" dt="2025-05-06T02:35:23.735" v="51"/>
        <pc:sldMkLst>
          <pc:docMk/>
          <pc:sldMk cId="3049026383" sldId="293"/>
        </pc:sldMkLst>
      </pc:sldChg>
      <pc:sldChg chg="add">
        <pc:chgData name="Monica Diaz" userId="2982e973-0b1c-4a01-97f7-01a32a5879dd" providerId="ADAL" clId="{778DCEEF-6DB7-413D-AEDD-E4A674A31151}" dt="2025-05-06T02:35:24.438" v="52"/>
        <pc:sldMkLst>
          <pc:docMk/>
          <pc:sldMk cId="2627476624" sldId="294"/>
        </pc:sldMkLst>
      </pc:sldChg>
      <pc:sldChg chg="add">
        <pc:chgData name="Monica Diaz" userId="2982e973-0b1c-4a01-97f7-01a32a5879dd" providerId="ADAL" clId="{778DCEEF-6DB7-413D-AEDD-E4A674A31151}" dt="2025-05-06T02:35:25.555" v="53"/>
        <pc:sldMkLst>
          <pc:docMk/>
          <pc:sldMk cId="2098490550" sldId="295"/>
        </pc:sldMkLst>
      </pc:sldChg>
      <pc:sldChg chg="add">
        <pc:chgData name="Monica Diaz" userId="2982e973-0b1c-4a01-97f7-01a32a5879dd" providerId="ADAL" clId="{778DCEEF-6DB7-413D-AEDD-E4A674A31151}" dt="2025-05-06T02:35:21.001" v="50"/>
        <pc:sldMkLst>
          <pc:docMk/>
          <pc:sldMk cId="3547526486" sldId="296"/>
        </pc:sldMkLst>
      </pc:sldChg>
      <pc:sldChg chg="add">
        <pc:chgData name="Monica Diaz" userId="2982e973-0b1c-4a01-97f7-01a32a5879dd" providerId="ADAL" clId="{778DCEEF-6DB7-413D-AEDD-E4A674A31151}" dt="2025-05-06T02:35:18.257" v="48"/>
        <pc:sldMkLst>
          <pc:docMk/>
          <pc:sldMk cId="1241484136" sldId="297"/>
        </pc:sldMkLst>
      </pc:sldChg>
      <pc:sldChg chg="add">
        <pc:chgData name="Monica Diaz" userId="2982e973-0b1c-4a01-97f7-01a32a5879dd" providerId="ADAL" clId="{778DCEEF-6DB7-413D-AEDD-E4A674A31151}" dt="2025-05-06T02:35:17.545" v="47"/>
        <pc:sldMkLst>
          <pc:docMk/>
          <pc:sldMk cId="2024026329" sldId="298"/>
        </pc:sldMkLst>
      </pc:sldChg>
      <pc:sldChg chg="modSp mod">
        <pc:chgData name="Monica Diaz" userId="2982e973-0b1c-4a01-97f7-01a32a5879dd" providerId="ADAL" clId="{778DCEEF-6DB7-413D-AEDD-E4A674A31151}" dt="2025-05-29T21:40:06.685" v="83" actId="20577"/>
        <pc:sldMkLst>
          <pc:docMk/>
          <pc:sldMk cId="2693240685" sldId="2153"/>
        </pc:sldMkLst>
        <pc:spChg chg="mod">
          <ac:chgData name="Monica Diaz" userId="2982e973-0b1c-4a01-97f7-01a32a5879dd" providerId="ADAL" clId="{778DCEEF-6DB7-413D-AEDD-E4A674A31151}" dt="2025-05-29T21:40:06.685" v="83" actId="20577"/>
          <ac:spMkLst>
            <pc:docMk/>
            <pc:sldMk cId="2693240685" sldId="2153"/>
            <ac:spMk id="1083" creationId="{00000000-0000-0000-0000-000000000000}"/>
          </ac:spMkLst>
        </pc:spChg>
      </pc:sldChg>
      <pc:sldChg chg="del">
        <pc:chgData name="Monica Diaz" userId="2982e973-0b1c-4a01-97f7-01a32a5879dd" providerId="ADAL" clId="{778DCEEF-6DB7-413D-AEDD-E4A674A31151}" dt="2025-05-06T02:34:32.399" v="26" actId="47"/>
        <pc:sldMkLst>
          <pc:docMk/>
          <pc:sldMk cId="606699229" sldId="2154"/>
        </pc:sldMkLst>
      </pc:sldChg>
      <pc:sldChg chg="del">
        <pc:chgData name="Monica Diaz" userId="2982e973-0b1c-4a01-97f7-01a32a5879dd" providerId="ADAL" clId="{778DCEEF-6DB7-413D-AEDD-E4A674A31151}" dt="2025-05-29T21:40:36.796" v="84" actId="47"/>
        <pc:sldMkLst>
          <pc:docMk/>
          <pc:sldMk cId="4041172701" sldId="2199"/>
        </pc:sldMkLst>
      </pc:sldChg>
      <pc:sldChg chg="modSp mod">
        <pc:chgData name="Monica Diaz" userId="2982e973-0b1c-4a01-97f7-01a32a5879dd" providerId="ADAL" clId="{778DCEEF-6DB7-413D-AEDD-E4A674A31151}" dt="2025-06-02T17:57:31.962" v="89"/>
        <pc:sldMkLst>
          <pc:docMk/>
          <pc:sldMk cId="2773332016" sldId="2203"/>
        </pc:sldMkLst>
        <pc:spChg chg="mod">
          <ac:chgData name="Monica Diaz" userId="2982e973-0b1c-4a01-97f7-01a32a5879dd" providerId="ADAL" clId="{778DCEEF-6DB7-413D-AEDD-E4A674A31151}" dt="2025-06-02T17:57:31.962" v="89"/>
          <ac:spMkLst>
            <pc:docMk/>
            <pc:sldMk cId="2773332016" sldId="2203"/>
            <ac:spMk id="58" creationId="{00000000-0000-0000-0000-000000000000}"/>
          </ac:spMkLst>
        </pc:spChg>
      </pc:sldChg>
      <pc:sldChg chg="modSp mod">
        <pc:chgData name="Monica Diaz" userId="2982e973-0b1c-4a01-97f7-01a32a5879dd" providerId="ADAL" clId="{778DCEEF-6DB7-413D-AEDD-E4A674A31151}" dt="2025-06-02T17:58:16.799" v="96"/>
        <pc:sldMkLst>
          <pc:docMk/>
          <pc:sldMk cId="1679256232" sldId="2204"/>
        </pc:sldMkLst>
        <pc:spChg chg="mod">
          <ac:chgData name="Monica Diaz" userId="2982e973-0b1c-4a01-97f7-01a32a5879dd" providerId="ADAL" clId="{778DCEEF-6DB7-413D-AEDD-E4A674A31151}" dt="2025-06-02T17:58:16.799" v="96"/>
          <ac:spMkLst>
            <pc:docMk/>
            <pc:sldMk cId="1679256232" sldId="2204"/>
            <ac:spMk id="65" creationId="{00000000-0000-0000-0000-000000000000}"/>
          </ac:spMkLst>
        </pc:spChg>
      </pc:sldChg>
      <pc:sldChg chg="modSp mod">
        <pc:chgData name="Monica Diaz" userId="2982e973-0b1c-4a01-97f7-01a32a5879dd" providerId="ADAL" clId="{778DCEEF-6DB7-413D-AEDD-E4A674A31151}" dt="2025-06-02T17:59:12.942" v="103"/>
        <pc:sldMkLst>
          <pc:docMk/>
          <pc:sldMk cId="2820267021" sldId="2206"/>
        </pc:sldMkLst>
        <pc:spChg chg="mod">
          <ac:chgData name="Monica Diaz" userId="2982e973-0b1c-4a01-97f7-01a32a5879dd" providerId="ADAL" clId="{778DCEEF-6DB7-413D-AEDD-E4A674A31151}" dt="2025-06-02T17:59:12.942" v="103"/>
          <ac:spMkLst>
            <pc:docMk/>
            <pc:sldMk cId="2820267021" sldId="2206"/>
            <ac:spMk id="79" creationId="{00000000-0000-0000-0000-000000000000}"/>
          </ac:spMkLst>
        </pc:spChg>
      </pc:sldChg>
      <pc:sldChg chg="delSp modSp mod">
        <pc:chgData name="Monica Diaz" userId="2982e973-0b1c-4a01-97f7-01a32a5879dd" providerId="ADAL" clId="{778DCEEF-6DB7-413D-AEDD-E4A674A31151}" dt="2025-06-02T17:59:47.737" v="108" actId="13926"/>
        <pc:sldMkLst>
          <pc:docMk/>
          <pc:sldMk cId="3269424818" sldId="2208"/>
        </pc:sldMkLst>
        <pc:spChg chg="mod">
          <ac:chgData name="Monica Diaz" userId="2982e973-0b1c-4a01-97f7-01a32a5879dd" providerId="ADAL" clId="{778DCEEF-6DB7-413D-AEDD-E4A674A31151}" dt="2025-06-02T17:59:47.737" v="108" actId="13926"/>
          <ac:spMkLst>
            <pc:docMk/>
            <pc:sldMk cId="3269424818" sldId="2208"/>
            <ac:spMk id="91" creationId="{00000000-0000-0000-0000-000000000000}"/>
          </ac:spMkLst>
        </pc:spChg>
        <pc:spChg chg="del">
          <ac:chgData name="Monica Diaz" userId="2982e973-0b1c-4a01-97f7-01a32a5879dd" providerId="ADAL" clId="{778DCEEF-6DB7-413D-AEDD-E4A674A31151}" dt="2025-05-29T21:38:11.444" v="63" actId="478"/>
          <ac:spMkLst>
            <pc:docMk/>
            <pc:sldMk cId="3269424818" sldId="2208"/>
            <ac:spMk id="92" creationId="{00000000-0000-0000-0000-000000000000}"/>
          </ac:spMkLst>
        </pc:spChg>
      </pc:sldChg>
      <pc:sldChg chg="modSp mod">
        <pc:chgData name="Monica Diaz" userId="2982e973-0b1c-4a01-97f7-01a32a5879dd" providerId="ADAL" clId="{778DCEEF-6DB7-413D-AEDD-E4A674A31151}" dt="2025-06-02T17:59:58.707" v="109" actId="13926"/>
        <pc:sldMkLst>
          <pc:docMk/>
          <pc:sldMk cId="93364466" sldId="2209"/>
        </pc:sldMkLst>
        <pc:spChg chg="mod">
          <ac:chgData name="Monica Diaz" userId="2982e973-0b1c-4a01-97f7-01a32a5879dd" providerId="ADAL" clId="{778DCEEF-6DB7-413D-AEDD-E4A674A31151}" dt="2025-06-02T17:59:58.707" v="109" actId="13926"/>
          <ac:spMkLst>
            <pc:docMk/>
            <pc:sldMk cId="93364466" sldId="2209"/>
            <ac:spMk id="97" creationId="{00000000-0000-0000-0000-000000000000}"/>
          </ac:spMkLst>
        </pc:spChg>
      </pc:sldChg>
      <pc:sldChg chg="modSp mod">
        <pc:chgData name="Monica Diaz" userId="2982e973-0b1c-4a01-97f7-01a32a5879dd" providerId="ADAL" clId="{778DCEEF-6DB7-413D-AEDD-E4A674A31151}" dt="2025-06-02T18:00:15.987" v="110" actId="13926"/>
        <pc:sldMkLst>
          <pc:docMk/>
          <pc:sldMk cId="271654030" sldId="2210"/>
        </pc:sldMkLst>
        <pc:spChg chg="mod">
          <ac:chgData name="Monica Diaz" userId="2982e973-0b1c-4a01-97f7-01a32a5879dd" providerId="ADAL" clId="{778DCEEF-6DB7-413D-AEDD-E4A674A31151}" dt="2025-06-02T18:00:15.987" v="110" actId="13926"/>
          <ac:spMkLst>
            <pc:docMk/>
            <pc:sldMk cId="271654030" sldId="2210"/>
            <ac:spMk id="103" creationId="{00000000-0000-0000-0000-000000000000}"/>
          </ac:spMkLst>
        </pc:spChg>
      </pc:sldChg>
      <pc:sldChg chg="modSp mod">
        <pc:chgData name="Monica Diaz" userId="2982e973-0b1c-4a01-97f7-01a32a5879dd" providerId="ADAL" clId="{778DCEEF-6DB7-413D-AEDD-E4A674A31151}" dt="2025-06-02T18:00:34.345" v="111" actId="13926"/>
        <pc:sldMkLst>
          <pc:docMk/>
          <pc:sldMk cId="3036483199" sldId="2212"/>
        </pc:sldMkLst>
        <pc:spChg chg="mod">
          <ac:chgData name="Monica Diaz" userId="2982e973-0b1c-4a01-97f7-01a32a5879dd" providerId="ADAL" clId="{778DCEEF-6DB7-413D-AEDD-E4A674A31151}" dt="2025-06-02T18:00:34.345" v="111" actId="13926"/>
          <ac:spMkLst>
            <pc:docMk/>
            <pc:sldMk cId="3036483199" sldId="2212"/>
            <ac:spMk id="122" creationId="{00000000-0000-0000-0000-000000000000}"/>
          </ac:spMkLst>
        </pc:spChg>
      </pc:sldChg>
      <pc:sldChg chg="add">
        <pc:chgData name="Monica Diaz" userId="2982e973-0b1c-4a01-97f7-01a32a5879dd" providerId="ADAL" clId="{778DCEEF-6DB7-413D-AEDD-E4A674A31151}" dt="2025-05-06T02:32:46.326" v="14"/>
        <pc:sldMkLst>
          <pc:docMk/>
          <pc:sldMk cId="1515623433" sldId="2213"/>
        </pc:sldMkLst>
      </pc:sldChg>
      <pc:sldChg chg="add">
        <pc:chgData name="Monica Diaz" userId="2982e973-0b1c-4a01-97f7-01a32a5879dd" providerId="ADAL" clId="{778DCEEF-6DB7-413D-AEDD-E4A674A31151}" dt="2025-05-06T02:33:08.930" v="21"/>
        <pc:sldMkLst>
          <pc:docMk/>
          <pc:sldMk cId="2388395862" sldId="2214"/>
        </pc:sldMkLst>
      </pc:sldChg>
      <pc:sldChg chg="add">
        <pc:chgData name="Monica Diaz" userId="2982e973-0b1c-4a01-97f7-01a32a5879dd" providerId="ADAL" clId="{778DCEEF-6DB7-413D-AEDD-E4A674A31151}" dt="2025-05-06T02:34:35.160" v="27"/>
        <pc:sldMkLst>
          <pc:docMk/>
          <pc:sldMk cId="1716468969" sldId="2215"/>
        </pc:sldMkLst>
      </pc:sldChg>
      <pc:sldChg chg="add">
        <pc:chgData name="Monica Diaz" userId="2982e973-0b1c-4a01-97f7-01a32a5879dd" providerId="ADAL" clId="{778DCEEF-6DB7-413D-AEDD-E4A674A31151}" dt="2025-05-06T02:34:37.312" v="28"/>
        <pc:sldMkLst>
          <pc:docMk/>
          <pc:sldMk cId="2278309738" sldId="2216"/>
        </pc:sldMkLst>
      </pc:sldChg>
      <pc:sldChg chg="add">
        <pc:chgData name="Monica Diaz" userId="2982e973-0b1c-4a01-97f7-01a32a5879dd" providerId="ADAL" clId="{778DCEEF-6DB7-413D-AEDD-E4A674A31151}" dt="2025-05-06T02:34:41.925" v="31"/>
        <pc:sldMkLst>
          <pc:docMk/>
          <pc:sldMk cId="398637361" sldId="2217"/>
        </pc:sldMkLst>
      </pc:sldChg>
      <pc:sldChg chg="add">
        <pc:chgData name="Monica Diaz" userId="2982e973-0b1c-4a01-97f7-01a32a5879dd" providerId="ADAL" clId="{778DCEEF-6DB7-413D-AEDD-E4A674A31151}" dt="2025-05-06T02:34:42.926" v="32"/>
        <pc:sldMkLst>
          <pc:docMk/>
          <pc:sldMk cId="3849972169" sldId="2218"/>
        </pc:sldMkLst>
      </pc:sldChg>
      <pc:sldChg chg="add">
        <pc:chgData name="Monica Diaz" userId="2982e973-0b1c-4a01-97f7-01a32a5879dd" providerId="ADAL" clId="{778DCEEF-6DB7-413D-AEDD-E4A674A31151}" dt="2025-05-06T02:34:45.877" v="33"/>
        <pc:sldMkLst>
          <pc:docMk/>
          <pc:sldMk cId="1271372820" sldId="2219"/>
        </pc:sldMkLst>
      </pc:sldChg>
      <pc:sldChg chg="add">
        <pc:chgData name="Monica Diaz" userId="2982e973-0b1c-4a01-97f7-01a32a5879dd" providerId="ADAL" clId="{778DCEEF-6DB7-413D-AEDD-E4A674A31151}" dt="2025-05-06T02:34:46.535" v="34"/>
        <pc:sldMkLst>
          <pc:docMk/>
          <pc:sldMk cId="1005358368" sldId="2220"/>
        </pc:sldMkLst>
      </pc:sldChg>
      <pc:sldChg chg="add">
        <pc:chgData name="Monica Diaz" userId="2982e973-0b1c-4a01-97f7-01a32a5879dd" providerId="ADAL" clId="{778DCEEF-6DB7-413D-AEDD-E4A674A31151}" dt="2025-05-06T02:34:47.138" v="35"/>
        <pc:sldMkLst>
          <pc:docMk/>
          <pc:sldMk cId="4287845362" sldId="2221"/>
        </pc:sldMkLst>
      </pc:sldChg>
      <pc:sldChg chg="add">
        <pc:chgData name="Monica Diaz" userId="2982e973-0b1c-4a01-97f7-01a32a5879dd" providerId="ADAL" clId="{778DCEEF-6DB7-413D-AEDD-E4A674A31151}" dt="2025-05-06T02:34:48.407" v="37"/>
        <pc:sldMkLst>
          <pc:docMk/>
          <pc:sldMk cId="3791450749" sldId="2222"/>
        </pc:sldMkLst>
      </pc:sldChg>
      <pc:sldChg chg="add">
        <pc:chgData name="Monica Diaz" userId="2982e973-0b1c-4a01-97f7-01a32a5879dd" providerId="ADAL" clId="{778DCEEF-6DB7-413D-AEDD-E4A674A31151}" dt="2025-05-06T02:34:54.894" v="40"/>
        <pc:sldMkLst>
          <pc:docMk/>
          <pc:sldMk cId="1000832471" sldId="2223"/>
        </pc:sldMkLst>
      </pc:sldChg>
      <pc:sldChg chg="add">
        <pc:chgData name="Monica Diaz" userId="2982e973-0b1c-4a01-97f7-01a32a5879dd" providerId="ADAL" clId="{778DCEEF-6DB7-413D-AEDD-E4A674A31151}" dt="2025-05-06T02:34:55.638" v="41"/>
        <pc:sldMkLst>
          <pc:docMk/>
          <pc:sldMk cId="647135639" sldId="2224"/>
        </pc:sldMkLst>
      </pc:sldChg>
      <pc:sldChg chg="add">
        <pc:chgData name="Monica Diaz" userId="2982e973-0b1c-4a01-97f7-01a32a5879dd" providerId="ADAL" clId="{778DCEEF-6DB7-413D-AEDD-E4A674A31151}" dt="2025-05-06T02:35:08.695" v="44"/>
        <pc:sldMkLst>
          <pc:docMk/>
          <pc:sldMk cId="2821474786" sldId="2225"/>
        </pc:sldMkLst>
      </pc:sldChg>
      <pc:sldChg chg="add">
        <pc:chgData name="Monica Diaz" userId="2982e973-0b1c-4a01-97f7-01a32a5879dd" providerId="ADAL" clId="{778DCEEF-6DB7-413D-AEDD-E4A674A31151}" dt="2025-05-06T02:35:26.208" v="54"/>
        <pc:sldMkLst>
          <pc:docMk/>
          <pc:sldMk cId="2441555567" sldId="222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0" name="Google Shape;10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Betsy introduces speaker</a:t>
            </a:r>
            <a:endParaRPr/>
          </a:p>
          <a:p>
            <a:pPr marL="0" lvl="0" indent="0" algn="l" rtl="0">
              <a:spcBef>
                <a:spcPts val="0"/>
              </a:spcBef>
              <a:spcAft>
                <a:spcPts val="0"/>
              </a:spcAft>
              <a:buNone/>
            </a:pPr>
            <a:endParaRPr/>
          </a:p>
        </p:txBody>
      </p:sp>
      <p:sp>
        <p:nvSpPr>
          <p:cNvPr id="1081" name="Google Shape;10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extLst>
      <p:ext uri="{BB962C8B-B14F-4D97-AF65-F5344CB8AC3E}">
        <p14:creationId xmlns:p14="http://schemas.microsoft.com/office/powerpoint/2010/main" val="3226185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gc6f97216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gc6f97216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10645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c6f972163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c6f972163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1193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c6f972163_0_8: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c6f97216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89467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4bdd14f8d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4bdd14f8d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29439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c6f972163_0_3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c6f972163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9874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54bdd14f8d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54bdd14f8d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28271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54bdd14f8d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54bdd14f8d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6291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54bdd14f8d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54bdd14f8d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28578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c6f972163_0_36: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c6f972163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7895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c6f972163_0_49: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c6f972163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57614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54bdd14f8d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54bdd14f8d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3382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c6f972163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c6f972163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67677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171450" indent="-171450">
              <a:buFontTx/>
              <a:buChar char="-"/>
            </a:pPr>
            <a:endParaRPr lang="en-GB"/>
          </a:p>
        </p:txBody>
      </p:sp>
      <p:sp>
        <p:nvSpPr>
          <p:cNvPr id="4" name="Dian numeron paikkamerkki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79E4B1-06C8-0045-8E30-A454D8F9DF68}" type="slidenum">
              <a:rPr kumimoji="0" lang="fi-FI"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fi-FI"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3433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8D81C-D374-4ED6-BB46-E5991AD1CF7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4266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endParaRPr lang="fi-FI"/>
          </a:p>
        </p:txBody>
      </p:sp>
      <p:sp>
        <p:nvSpPr>
          <p:cNvPr id="4" name="Dian numeron paikkamerkki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79E4B1-06C8-0045-8E30-A454D8F9DF68}" type="slidenum">
              <a:rPr kumimoji="0" lang="fi-FI"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fi-FI"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845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0" name="Google Shape;10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Betsy introduces speaker</a:t>
            </a:r>
            <a:endParaRPr/>
          </a:p>
          <a:p>
            <a:pPr marL="0" lvl="0" indent="0" algn="l" rtl="0">
              <a:spcBef>
                <a:spcPts val="0"/>
              </a:spcBef>
              <a:spcAft>
                <a:spcPts val="0"/>
              </a:spcAft>
              <a:buNone/>
            </a:pPr>
            <a:endParaRPr/>
          </a:p>
        </p:txBody>
      </p:sp>
      <p:sp>
        <p:nvSpPr>
          <p:cNvPr id="1081" name="Google Shape;10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extLst>
      <p:ext uri="{BB962C8B-B14F-4D97-AF65-F5344CB8AC3E}">
        <p14:creationId xmlns:p14="http://schemas.microsoft.com/office/powerpoint/2010/main" val="2594433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Klamath Tribes have been partnering with ODFW, </a:t>
            </a:r>
            <a:r>
              <a:rPr lang="en-US" dirty="0" err="1"/>
              <a:t>CalTrout</a:t>
            </a:r>
            <a:r>
              <a:rPr lang="en-US" dirty="0"/>
              <a:t>, and The Karuk Tribe to implement this monitoring strategy.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1312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many of you know a major dam removal project occurred on the Klamath river with the lowermost cofferdam being breached August 28, 2024. This is a monumental river restoration project as the Klamath was historically the 3</a:t>
            </a:r>
            <a:r>
              <a:rPr lang="en-US" baseline="30000" dirty="0"/>
              <a:t>rd</a:t>
            </a:r>
            <a:r>
              <a:rPr lang="en-US" dirty="0"/>
              <a:t> largest producer of Chinook Salmon on the west coast and currently is only at about 2-4% of its historical abundance. With 751 km of newly available stream habitats the Klamath has the chance to return to its former glory. As many of you know large numbers of chinook salmon returned this last fall upstream of the former dam sites surprising many.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60E705-F582-47E3-8CD5-01DCD60A8F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0530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Klamath Tribes are a federally recognized tribe with treaty fishing rights. They can only exercise their treaty fishing rights within their reserved treaty rights fishing area denoted here in the yellow shaded polygon. The importance of reestablishing a salmon fishery to the Klamath Tribes cannot be overstated as they haven’t been able to fish their primary fisheries of </a:t>
            </a:r>
            <a:r>
              <a:rPr lang="en-US" dirty="0" err="1"/>
              <a:t>Cwaam</a:t>
            </a:r>
            <a:r>
              <a:rPr lang="en-US" dirty="0"/>
              <a:t> and </a:t>
            </a:r>
            <a:r>
              <a:rPr lang="en-US" dirty="0" err="1"/>
              <a:t>Koptu</a:t>
            </a:r>
            <a:r>
              <a:rPr lang="en-US" dirty="0"/>
              <a:t> for decades with </a:t>
            </a:r>
            <a:r>
              <a:rPr lang="en-US" dirty="0" err="1"/>
              <a:t>redband</a:t>
            </a:r>
            <a:r>
              <a:rPr lang="en-US" dirty="0"/>
              <a:t> trout being their only remaining subsistence fishery.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0476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majority of the newly available habitat upstream of the former dams is within the tributaries of UKL so the UKB has substantial production potential. Increasing salmon abundance in the Klamath watershed is dependent on reestablishing them in the UKB and improving the downriver fishery is also likely dependent on upper basin production particularly for Spring Chinook salmon given the large amount of cold over summering habitat.</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9956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a monitoring perspective there are immense challenges. In particular there is a spatial challenge in that there is a large spatial extent to evaluate distribution and abundance and there is also a temporal challenge in that fish will be moving throughout time.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6204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Diving into the spatial challenge, most of the habitat upstream of the dams is present upstream of UKL. For example (animation) only 152 km of mainstem habitat is between iron gate dam and UKL whereas (animation) nearly 600 km of habitat of available anadromous habitat is upstream of UKL.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4826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Diving into the temporal challenge </a:t>
            </a:r>
            <a:r>
              <a:rPr lang="en-US" dirty="0" err="1"/>
              <a:t>ive</a:t>
            </a:r>
            <a:r>
              <a:rPr lang="en-US" dirty="0"/>
              <a:t> created this visual to demonstrate the potential for anadromous fish to be moving throughout the year.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34803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temporal challenge is overlaid on the spatial extent needed to be surveyed so we will need sufficient resources and staff capacity to successfully implement a robust monitoring program.</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0369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navigate these spatial and temporal challenges we have collaborated with numerous groups to use a multi pronged approach to monitoring including.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28222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radio telemetry approach includes the use of 12 radio telemetry stations between the former iron gate dam and tributaries of UKL with </a:t>
            </a:r>
            <a:r>
              <a:rPr lang="en-US" dirty="0" err="1"/>
              <a:t>tengle</a:t>
            </a:r>
            <a:r>
              <a:rPr lang="en-US" dirty="0"/>
              <a:t> netting as the method of capturing fish to tag. The Karuk Tribe and </a:t>
            </a:r>
            <a:r>
              <a:rPr lang="en-US" dirty="0" err="1"/>
              <a:t>Caltrout</a:t>
            </a:r>
            <a:r>
              <a:rPr lang="en-US" dirty="0"/>
              <a:t> will manage stations between Irongate and California State Line. ODFW will manage stations between Oregon state line and UKL. Lastly the Klamath Tribes will be managing the stations at major tributary junctions entering UKL. This figure highlights the important of strong collaborations to successfully monitor the recovery of anadromous fish in the Klamath watershed.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6214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tangle netting has been a learning process and we were not able to tag as many fish as we’d hoped but were able to capture…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528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t>
            </a:r>
            <a:r>
              <a:rPr lang="en-US" dirty="0" err="1"/>
              <a:t>Rosmary</a:t>
            </a:r>
            <a:r>
              <a:rPr lang="en-US" dirty="0"/>
              <a:t> Romero with CDFW and Keith Denton who is an expert in </a:t>
            </a:r>
            <a:r>
              <a:rPr lang="en-US" dirty="0" err="1"/>
              <a:t>tengle</a:t>
            </a:r>
            <a:r>
              <a:rPr lang="en-US" dirty="0"/>
              <a:t> netting and sonar technology associated with salmon monitoring. This tagging effort took place in the former reservoir footprints of California.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77136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discuss our motion sensing camera portion of our monitoring approach. The Link river fish ladder is a choke point for entry into UKL. Given the strong return of chinook salmon just downstream of the Link River we deemed it critical to implement some sort monitoring infrastructure at this chokepoint to determine if salmon enter UKL and its tributaries. Mark Hereford at ODFW was gracious enough to lend us a motion sensing camera for the Chinook salmon spawn.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0542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what the camera looked like and it was nice because we were able to implement the camera without any structural </a:t>
            </a:r>
            <a:r>
              <a:rPr lang="en-US" dirty="0" err="1"/>
              <a:t>modifaction</a:t>
            </a:r>
            <a:r>
              <a:rPr lang="en-US" dirty="0"/>
              <a:t> to the ladder but just fit onto conduits along the ladder walls with straps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3765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picture of the secured camera.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0483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video does not work uncheck presenter mode and select primary monitor. Remove the blasting sound says 100% mark.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84612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observations in addition to chinook observed ascending the keno fish ladder triggered our visual survey portion of our monitoring strategy as we had evidence that large bodied salmonids were moving through fish ladder during spawning period. What we learned from this camera is that hundreds of fish were not passing through this point.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86885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visual surveys included the use of SUP and </a:t>
            </a:r>
            <a:r>
              <a:rPr lang="en-US" dirty="0" err="1"/>
              <a:t>drysuit</a:t>
            </a:r>
            <a:r>
              <a:rPr lang="en-US" dirty="0"/>
              <a:t> snorkeling.</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54616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ODFW </a:t>
            </a:r>
            <a:r>
              <a:rPr lang="en-US" dirty="0" err="1"/>
              <a:t>redband</a:t>
            </a:r>
            <a:r>
              <a:rPr lang="en-US" dirty="0"/>
              <a:t> Spawning surveys and our float surveys we surveyed….This figure highlights the spatial challenges described previously as we have so much more habitat to assess that we weren’t able to get to.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84047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59418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596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forward we hope to have a full time monitoring crew next year to survey a </a:t>
            </a:r>
            <a:r>
              <a:rPr lang="en-US" dirty="0" err="1"/>
              <a:t>suffient</a:t>
            </a:r>
            <a:r>
              <a:rPr lang="en-US" dirty="0"/>
              <a:t> amount of habitat upstream of UKL and have applied for funding to do so. ODFW intends to install a video weir in the link ladder which would enable species specific escapement estimates. Lastly ODFW has received permitting to tangle net in Oregon which will help increase the number of radio tags put on fish and the Klamath tribes will be assisting them with those efforts.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99212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 like to give a special thanks to all our collaborators who helped with this monitoring effort and will continue to do so in the future.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EF4C92-5F5A-4F05-9D8E-85CA53766A7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61251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0" name="Google Shape;10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Take a look at the Array map floating around or on the wall for the next agenda item. </a:t>
            </a:r>
            <a:endParaRPr/>
          </a:p>
          <a:p>
            <a:pPr marL="0" lvl="0" indent="0" algn="l" rtl="0">
              <a:spcBef>
                <a:spcPts val="0"/>
              </a:spcBef>
              <a:spcAft>
                <a:spcPts val="0"/>
              </a:spcAft>
              <a:buNone/>
            </a:pPr>
            <a:endParaRPr/>
          </a:p>
        </p:txBody>
      </p:sp>
      <p:sp>
        <p:nvSpPr>
          <p:cNvPr id="1081" name="Google Shape;10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80</a:t>
            </a:fld>
            <a:endParaRPr/>
          </a:p>
        </p:txBody>
      </p:sp>
    </p:spTree>
    <p:extLst>
      <p:ext uri="{BB962C8B-B14F-4D97-AF65-F5344CB8AC3E}">
        <p14:creationId xmlns:p14="http://schemas.microsoft.com/office/powerpoint/2010/main" val="18930520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0" name="Google Shape;10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Betsy introduces speaker</a:t>
            </a:r>
            <a:endParaRPr/>
          </a:p>
          <a:p>
            <a:pPr marL="0" lvl="0" indent="0" algn="l" rtl="0">
              <a:spcBef>
                <a:spcPts val="0"/>
              </a:spcBef>
              <a:spcAft>
                <a:spcPts val="0"/>
              </a:spcAft>
              <a:buNone/>
            </a:pPr>
            <a:endParaRPr/>
          </a:p>
        </p:txBody>
      </p:sp>
      <p:sp>
        <p:nvSpPr>
          <p:cNvPr id="1081" name="Google Shape;10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81</a:t>
            </a:fld>
            <a:endParaRPr/>
          </a:p>
        </p:txBody>
      </p:sp>
    </p:spTree>
    <p:extLst>
      <p:ext uri="{BB962C8B-B14F-4D97-AF65-F5344CB8AC3E}">
        <p14:creationId xmlns:p14="http://schemas.microsoft.com/office/powerpoint/2010/main" val="12098690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0" name="Google Shape;10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Betsy introduces speaker</a:t>
            </a:r>
            <a:endParaRPr/>
          </a:p>
          <a:p>
            <a:pPr marL="0" lvl="0" indent="0" algn="l" rtl="0">
              <a:spcBef>
                <a:spcPts val="0"/>
              </a:spcBef>
              <a:spcAft>
                <a:spcPts val="0"/>
              </a:spcAft>
              <a:buNone/>
            </a:pPr>
            <a:endParaRPr/>
          </a:p>
        </p:txBody>
      </p:sp>
      <p:sp>
        <p:nvSpPr>
          <p:cNvPr id="1081" name="Google Shape;10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82</a:t>
            </a:fld>
            <a:endParaRPr/>
          </a:p>
        </p:txBody>
      </p:sp>
    </p:spTree>
    <p:extLst>
      <p:ext uri="{BB962C8B-B14F-4D97-AF65-F5344CB8AC3E}">
        <p14:creationId xmlns:p14="http://schemas.microsoft.com/office/powerpoint/2010/main" val="384194681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0" name="Google Shape;10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Betsy introduces speaker</a:t>
            </a:r>
            <a:endParaRPr/>
          </a:p>
          <a:p>
            <a:pPr marL="0" lvl="0" indent="0" algn="l" rtl="0">
              <a:spcBef>
                <a:spcPts val="0"/>
              </a:spcBef>
              <a:spcAft>
                <a:spcPts val="0"/>
              </a:spcAft>
              <a:buNone/>
            </a:pPr>
            <a:endParaRPr/>
          </a:p>
        </p:txBody>
      </p:sp>
      <p:sp>
        <p:nvSpPr>
          <p:cNvPr id="1081" name="Google Shape;10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84</a:t>
            </a:fld>
            <a:endParaRPr/>
          </a:p>
        </p:txBody>
      </p:sp>
    </p:spTree>
    <p:extLst>
      <p:ext uri="{BB962C8B-B14F-4D97-AF65-F5344CB8AC3E}">
        <p14:creationId xmlns:p14="http://schemas.microsoft.com/office/powerpoint/2010/main" val="20373635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9"/>
        <p:cNvGrpSpPr/>
        <p:nvPr/>
      </p:nvGrpSpPr>
      <p:grpSpPr>
        <a:xfrm>
          <a:off x="0" y="0"/>
          <a:ext cx="0" cy="0"/>
          <a:chOff x="0" y="0"/>
          <a:chExt cx="0" cy="0"/>
        </a:xfrm>
      </p:grpSpPr>
      <p:sp>
        <p:nvSpPr>
          <p:cNvPr id="1620" name="Google Shape;1620;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1" name="Google Shape;1621;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22" name="Google Shape;1622;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86</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2"/>
        <p:cNvGrpSpPr/>
        <p:nvPr/>
      </p:nvGrpSpPr>
      <p:grpSpPr>
        <a:xfrm>
          <a:off x="0" y="0"/>
          <a:ext cx="0" cy="0"/>
          <a:chOff x="0" y="0"/>
          <a:chExt cx="0" cy="0"/>
        </a:xfrm>
      </p:grpSpPr>
      <p:sp>
        <p:nvSpPr>
          <p:cNvPr id="23" name="Google Shape;23;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 name="Google Shape;24;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600"/>
              <a:buFont typeface="Calibri"/>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0AEC1-A3FF-8C1C-4AD9-AD604837F0D5}"/>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FEAA9D6-2542-5C18-0305-97BD25CE9DC8}"/>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40650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Ostikkodia + Kuva">
    <p:bg>
      <p:bgPr>
        <a:solidFill>
          <a:srgbClr val="F9F3EE"/>
        </a:solidFill>
        <a:effectLst/>
      </p:bgPr>
    </p:bg>
    <p:spTree>
      <p:nvGrpSpPr>
        <p:cNvPr id="1" name=""/>
        <p:cNvGrpSpPr/>
        <p:nvPr/>
      </p:nvGrpSpPr>
      <p:grpSpPr>
        <a:xfrm>
          <a:off x="0" y="0"/>
          <a:ext cx="0" cy="0"/>
          <a:chOff x="0" y="0"/>
          <a:chExt cx="0" cy="0"/>
        </a:xfrm>
      </p:grpSpPr>
      <p:sp>
        <p:nvSpPr>
          <p:cNvPr id="8" name="Kuvan paikkamerkki 7">
            <a:extLst>
              <a:ext uri="{FF2B5EF4-FFF2-40B4-BE49-F238E27FC236}">
                <a16:creationId xmlns:a16="http://schemas.microsoft.com/office/drawing/2014/main" id="{5DAC5637-10F1-5949-8447-527F16BA9A09}"/>
              </a:ext>
            </a:extLst>
          </p:cNvPr>
          <p:cNvSpPr>
            <a:spLocks noGrp="1" noChangeAspect="1"/>
          </p:cNvSpPr>
          <p:nvPr>
            <p:ph type="pic" sz="quarter" idx="13" hasCustomPrompt="1"/>
          </p:nvPr>
        </p:nvSpPr>
        <p:spPr>
          <a:xfrm>
            <a:off x="0" y="0"/>
            <a:ext cx="12192000" cy="6858000"/>
          </a:xfrm>
        </p:spPr>
        <p:txBody>
          <a:bodyPr/>
          <a:lstStyle>
            <a:lvl1pPr marL="0" indent="0">
              <a:buNone/>
              <a:defRPr/>
            </a:lvl1pPr>
          </a:lstStyle>
          <a:p>
            <a:r>
              <a:rPr lang="fi-FI"/>
              <a:t>Lisää taustakuva</a:t>
            </a:r>
          </a:p>
        </p:txBody>
      </p:sp>
      <p:sp>
        <p:nvSpPr>
          <p:cNvPr id="2" name="Otsikko 1">
            <a:extLst>
              <a:ext uri="{FF2B5EF4-FFF2-40B4-BE49-F238E27FC236}">
                <a16:creationId xmlns:a16="http://schemas.microsoft.com/office/drawing/2014/main" id="{B67B604C-39F9-6A48-B7FE-5672DBC11DDA}"/>
              </a:ext>
            </a:extLst>
          </p:cNvPr>
          <p:cNvSpPr>
            <a:spLocks noGrp="1"/>
          </p:cNvSpPr>
          <p:nvPr>
            <p:ph type="ctrTitle" hasCustomPrompt="1"/>
          </p:nvPr>
        </p:nvSpPr>
        <p:spPr>
          <a:xfrm>
            <a:off x="1524000" y="1122362"/>
            <a:ext cx="9144000" cy="4135437"/>
          </a:xfrm>
        </p:spPr>
        <p:txBody>
          <a:bodyPr anchor="ctr" anchorCtr="0"/>
          <a:lstStyle>
            <a:lvl1pPr algn="ctr">
              <a:defRPr sz="6000">
                <a:solidFill>
                  <a:schemeClr val="bg1"/>
                </a:solidFill>
              </a:defRPr>
            </a:lvl1pPr>
          </a:lstStyle>
          <a:p>
            <a:r>
              <a:rPr lang="fi-FI"/>
              <a:t>Kun käytät taustakuvaa niin</a:t>
            </a:r>
            <a:br>
              <a:rPr lang="fi-FI"/>
            </a:br>
            <a:r>
              <a:rPr lang="fi-FI"/>
              <a:t>otsikko näin</a:t>
            </a:r>
          </a:p>
        </p:txBody>
      </p:sp>
    </p:spTree>
    <p:extLst>
      <p:ext uri="{BB962C8B-B14F-4D97-AF65-F5344CB8AC3E}">
        <p14:creationId xmlns:p14="http://schemas.microsoft.com/office/powerpoint/2010/main" val="415579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Otsikkodia_Lohi">
    <p:bg>
      <p:bgPr>
        <a:solidFill>
          <a:schemeClr val="accent5"/>
        </a:soli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B67B604C-39F9-6A48-B7FE-5672DBC11DDA}"/>
              </a:ext>
            </a:extLst>
          </p:cNvPr>
          <p:cNvSpPr>
            <a:spLocks noGrp="1"/>
          </p:cNvSpPr>
          <p:nvPr>
            <p:ph type="ctrTitle"/>
          </p:nvPr>
        </p:nvSpPr>
        <p:spPr>
          <a:xfrm>
            <a:off x="1524000" y="1122363"/>
            <a:ext cx="9144000" cy="2774950"/>
          </a:xfrm>
        </p:spPr>
        <p:txBody>
          <a:bodyPr anchor="b"/>
          <a:lstStyle>
            <a:lvl1pPr algn="ctr">
              <a:defRPr sz="6000"/>
            </a:lvl1pPr>
          </a:lstStyle>
          <a:p>
            <a:r>
              <a:rPr lang="fi-FI"/>
              <a:t>Muokkaa ots. perustyyl. napsautt.</a:t>
            </a:r>
          </a:p>
        </p:txBody>
      </p:sp>
      <p:sp>
        <p:nvSpPr>
          <p:cNvPr id="3" name="Alaotsikko 2">
            <a:extLst>
              <a:ext uri="{FF2B5EF4-FFF2-40B4-BE49-F238E27FC236}">
                <a16:creationId xmlns:a16="http://schemas.microsoft.com/office/drawing/2014/main" id="{ECA3986A-D616-4C48-8176-49A64F492580}"/>
              </a:ext>
            </a:extLst>
          </p:cNvPr>
          <p:cNvSpPr>
            <a:spLocks noGrp="1"/>
          </p:cNvSpPr>
          <p:nvPr>
            <p:ph type="subTitle" idx="1"/>
          </p:nvPr>
        </p:nvSpPr>
        <p:spPr>
          <a:xfrm>
            <a:off x="1524000" y="4184650"/>
            <a:ext cx="9144000" cy="1073150"/>
          </a:xfrm>
        </p:spPr>
        <p:txBody>
          <a:bodyPr>
            <a:noAutofit/>
          </a:bodyPr>
          <a:lstStyle>
            <a:lvl1pPr marL="0" indent="0" algn="ctr">
              <a:buNone/>
              <a:defRPr sz="20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p>
        </p:txBody>
      </p:sp>
    </p:spTree>
    <p:extLst>
      <p:ext uri="{BB962C8B-B14F-4D97-AF65-F5344CB8AC3E}">
        <p14:creationId xmlns:p14="http://schemas.microsoft.com/office/powerpoint/2010/main" val="1299720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Otsikko + Vaakakuva + Kuvateksti">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6E47604-D538-004B-B45E-AFA69A19F45C}"/>
              </a:ext>
            </a:extLst>
          </p:cNvPr>
          <p:cNvSpPr>
            <a:spLocks noGrp="1"/>
          </p:cNvSpPr>
          <p:nvPr>
            <p:ph type="title"/>
          </p:nvPr>
        </p:nvSpPr>
        <p:spPr>
          <a:xfrm>
            <a:off x="839788" y="365125"/>
            <a:ext cx="10515600" cy="1325563"/>
          </a:xfrm>
        </p:spPr>
        <p:txBody>
          <a:bodyPr/>
          <a:lstStyle/>
          <a:p>
            <a:r>
              <a:rPr lang="fi-FI"/>
              <a:t>Muokkaa </a:t>
            </a:r>
            <a:r>
              <a:rPr lang="fi-FI" err="1"/>
              <a:t>ots</a:t>
            </a:r>
            <a:r>
              <a:rPr lang="fi-FI"/>
              <a:t>. </a:t>
            </a:r>
            <a:r>
              <a:rPr lang="fi-FI" err="1"/>
              <a:t>perustyyl</a:t>
            </a:r>
            <a:r>
              <a:rPr lang="fi-FI"/>
              <a:t>. </a:t>
            </a:r>
            <a:r>
              <a:rPr lang="fi-FI" err="1"/>
              <a:t>napsautt</a:t>
            </a:r>
            <a:r>
              <a:rPr lang="fi-FI"/>
              <a:t>.</a:t>
            </a:r>
          </a:p>
        </p:txBody>
      </p:sp>
      <p:sp>
        <p:nvSpPr>
          <p:cNvPr id="4" name="Sisällön paikkamerkki 3">
            <a:extLst>
              <a:ext uri="{FF2B5EF4-FFF2-40B4-BE49-F238E27FC236}">
                <a16:creationId xmlns:a16="http://schemas.microsoft.com/office/drawing/2014/main" id="{B2E186F0-CDB4-ED49-9C54-01435E85ABFD}"/>
              </a:ext>
            </a:extLst>
          </p:cNvPr>
          <p:cNvSpPr>
            <a:spLocks noGrp="1" noChangeAspect="1"/>
          </p:cNvSpPr>
          <p:nvPr>
            <p:ph sz="half" idx="2" hasCustomPrompt="1"/>
          </p:nvPr>
        </p:nvSpPr>
        <p:spPr>
          <a:xfrm>
            <a:off x="839788" y="2012503"/>
            <a:ext cx="5760000" cy="3852000"/>
          </a:xfrm>
        </p:spPr>
        <p:txBody>
          <a:bodyPr/>
          <a:lstStyle>
            <a:lvl1pPr marL="0" indent="0">
              <a:buNone/>
              <a:defRPr/>
            </a:lvl1pPr>
          </a:lstStyle>
          <a:p>
            <a:pPr lvl="0"/>
            <a:r>
              <a:rPr lang="fi-FI"/>
              <a:t>Lisää vaakakuva tähän</a:t>
            </a:r>
          </a:p>
        </p:txBody>
      </p:sp>
      <p:sp>
        <p:nvSpPr>
          <p:cNvPr id="5" name="Tekstin paikkamerkki 4">
            <a:extLst>
              <a:ext uri="{FF2B5EF4-FFF2-40B4-BE49-F238E27FC236}">
                <a16:creationId xmlns:a16="http://schemas.microsoft.com/office/drawing/2014/main" id="{89731FC4-8425-014C-B107-0F2465B4F8F8}"/>
              </a:ext>
            </a:extLst>
          </p:cNvPr>
          <p:cNvSpPr>
            <a:spLocks noGrp="1"/>
          </p:cNvSpPr>
          <p:nvPr>
            <p:ph type="body" sz="quarter" idx="3" hasCustomPrompt="1"/>
          </p:nvPr>
        </p:nvSpPr>
        <p:spPr>
          <a:xfrm>
            <a:off x="7122875" y="2012503"/>
            <a:ext cx="3712251" cy="3852000"/>
          </a:xfrm>
        </p:spPr>
        <p:txBody>
          <a:bodyPr anchor="ctr" anchorCtr="0">
            <a:noAutofit/>
          </a:bodyPr>
          <a:lstStyle>
            <a:lvl1pPr marL="0" indent="0" algn="l">
              <a:buNone/>
              <a:defRPr sz="1200" b="1" cap="all" spc="360" baseline="0">
                <a:solidFill>
                  <a:schemeClr val="accent2"/>
                </a:solidFill>
                <a:latin typeface="Mont Heav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Kuvateksti</a:t>
            </a:r>
            <a:br>
              <a:rPr lang="fi-FI"/>
            </a:br>
            <a:r>
              <a:rPr lang="fi-FI"/>
              <a:t>kirjoitetaan tähän.</a:t>
            </a:r>
          </a:p>
          <a:p>
            <a:pPr lvl="0"/>
            <a:r>
              <a:rPr lang="fi-FI"/>
              <a:t>Pakotettu</a:t>
            </a:r>
            <a:br>
              <a:rPr lang="fi-FI"/>
            </a:br>
            <a:r>
              <a:rPr lang="fi-FI"/>
              <a:t>rivinvaihto tehdään</a:t>
            </a:r>
            <a:br>
              <a:rPr lang="fi-FI"/>
            </a:br>
            <a:r>
              <a:rPr lang="fi-FI"/>
              <a:t>painamalla</a:t>
            </a:r>
            <a:br>
              <a:rPr lang="fi-FI"/>
            </a:br>
            <a:r>
              <a:rPr lang="fi-FI" err="1"/>
              <a:t>shift</a:t>
            </a:r>
            <a:r>
              <a:rPr lang="fi-FI"/>
              <a:t> + Enter.</a:t>
            </a:r>
          </a:p>
        </p:txBody>
      </p:sp>
    </p:spTree>
    <p:extLst>
      <p:ext uri="{BB962C8B-B14F-4D97-AF65-F5344CB8AC3E}">
        <p14:creationId xmlns:p14="http://schemas.microsoft.com/office/powerpoint/2010/main" val="43331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Otsikko + Kaksi sisältökohdett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4F92ED9-6D02-284F-8BF1-DF534B5DC772}"/>
              </a:ext>
            </a:extLst>
          </p:cNvPr>
          <p:cNvSpPr>
            <a:spLocks noGrp="1"/>
          </p:cNvSpPr>
          <p:nvPr>
            <p:ph type="title"/>
          </p:nvPr>
        </p:nvSpPr>
        <p:spPr/>
        <p:txBody>
          <a:bodyPr/>
          <a:lstStyle/>
          <a:p>
            <a:r>
              <a:rPr lang="fi-FI"/>
              <a:t>Muokkaa </a:t>
            </a:r>
            <a:r>
              <a:rPr lang="fi-FI" err="1"/>
              <a:t>ots</a:t>
            </a:r>
            <a:r>
              <a:rPr lang="fi-FI"/>
              <a:t>. </a:t>
            </a:r>
            <a:r>
              <a:rPr lang="fi-FI" err="1"/>
              <a:t>perustyyl</a:t>
            </a:r>
            <a:r>
              <a:rPr lang="fi-FI"/>
              <a:t>. </a:t>
            </a:r>
            <a:r>
              <a:rPr lang="fi-FI" err="1"/>
              <a:t>napsautt</a:t>
            </a:r>
            <a:r>
              <a:rPr lang="fi-FI"/>
              <a:t>.</a:t>
            </a:r>
          </a:p>
        </p:txBody>
      </p:sp>
      <p:sp>
        <p:nvSpPr>
          <p:cNvPr id="3" name="Sisällön paikkamerkki 2">
            <a:extLst>
              <a:ext uri="{FF2B5EF4-FFF2-40B4-BE49-F238E27FC236}">
                <a16:creationId xmlns:a16="http://schemas.microsoft.com/office/drawing/2014/main" id="{6527AA43-0D5B-9249-8327-3B28F3AB7A85}"/>
              </a:ext>
            </a:extLst>
          </p:cNvPr>
          <p:cNvSpPr>
            <a:spLocks noGrp="1"/>
          </p:cNvSpPr>
          <p:nvPr>
            <p:ph sz="half" idx="1"/>
          </p:nvPr>
        </p:nvSpPr>
        <p:spPr>
          <a:xfrm>
            <a:off x="838200" y="1825625"/>
            <a:ext cx="5181600" cy="4051300"/>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Sisällön paikkamerkki 3">
            <a:extLst>
              <a:ext uri="{FF2B5EF4-FFF2-40B4-BE49-F238E27FC236}">
                <a16:creationId xmlns:a16="http://schemas.microsoft.com/office/drawing/2014/main" id="{1E778771-8463-DD43-80C2-4D092C8A9C3A}"/>
              </a:ext>
            </a:extLst>
          </p:cNvPr>
          <p:cNvSpPr>
            <a:spLocks noGrp="1"/>
          </p:cNvSpPr>
          <p:nvPr>
            <p:ph sz="half" idx="2"/>
          </p:nvPr>
        </p:nvSpPr>
        <p:spPr>
          <a:xfrm>
            <a:off x="6172200" y="1825625"/>
            <a:ext cx="5181600" cy="4051300"/>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Tree>
    <p:extLst>
      <p:ext uri="{BB962C8B-B14F-4D97-AF65-F5344CB8AC3E}">
        <p14:creationId xmlns:p14="http://schemas.microsoft.com/office/powerpoint/2010/main" val="3933028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Tyhjä">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1906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Otsikko ja sisältö">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42AC745-7B48-9449-A436-279BCA690404}"/>
              </a:ext>
            </a:extLst>
          </p:cNvPr>
          <p:cNvSpPr>
            <a:spLocks noGrp="1"/>
          </p:cNvSpPr>
          <p:nvPr>
            <p:ph type="title"/>
          </p:nvPr>
        </p:nvSpPr>
        <p:spPr/>
        <p:txBody>
          <a:bodyPr/>
          <a:lstStyle/>
          <a:p>
            <a:r>
              <a:rPr lang="fi-FI"/>
              <a:t>Muokkaa </a:t>
            </a:r>
            <a:r>
              <a:rPr lang="fi-FI" err="1"/>
              <a:t>ots</a:t>
            </a:r>
            <a:r>
              <a:rPr lang="fi-FI"/>
              <a:t>. </a:t>
            </a:r>
            <a:r>
              <a:rPr lang="fi-FI" err="1"/>
              <a:t>perustyyl</a:t>
            </a:r>
            <a:r>
              <a:rPr lang="fi-FI"/>
              <a:t>. </a:t>
            </a:r>
            <a:r>
              <a:rPr lang="fi-FI" err="1"/>
              <a:t>napsautt</a:t>
            </a:r>
            <a:r>
              <a:rPr lang="fi-FI"/>
              <a:t>.</a:t>
            </a:r>
          </a:p>
        </p:txBody>
      </p:sp>
      <p:sp>
        <p:nvSpPr>
          <p:cNvPr id="3" name="Sisällön paikkamerkki 2">
            <a:extLst>
              <a:ext uri="{FF2B5EF4-FFF2-40B4-BE49-F238E27FC236}">
                <a16:creationId xmlns:a16="http://schemas.microsoft.com/office/drawing/2014/main" id="{5995F34C-D6BA-6B4E-B1A4-934CECF4C20E}"/>
              </a:ext>
            </a:extLst>
          </p:cNvPr>
          <p:cNvSpPr>
            <a:spLocks noGrp="1"/>
          </p:cNvSpPr>
          <p:nvPr>
            <p:ph idx="1"/>
          </p:nvPr>
        </p:nvSpPr>
        <p:spPr>
          <a:xfrm>
            <a:off x="838200" y="1825625"/>
            <a:ext cx="10515600" cy="4051300"/>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Tree>
    <p:extLst>
      <p:ext uri="{BB962C8B-B14F-4D97-AF65-F5344CB8AC3E}">
        <p14:creationId xmlns:p14="http://schemas.microsoft.com/office/powerpoint/2010/main" val="2267836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11330665" y="6251679"/>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defTabSz="1219170"/>
            <a:fld id="{00000000-1234-1234-1234-123412341234}" type="slidenum">
              <a:rPr lang="en" smtClean="0">
                <a:solidFill>
                  <a:srgbClr val="000000"/>
                </a:solidFill>
              </a:rPr>
              <a:pPr defTabSz="1219170"/>
              <a:t>‹#›</a:t>
            </a:fld>
            <a:endParaRPr lang="en">
              <a:solidFill>
                <a:srgbClr val="000000"/>
              </a:solidFill>
            </a:endParaRPr>
          </a:p>
        </p:txBody>
      </p:sp>
    </p:spTree>
    <p:extLst>
      <p:ext uri="{BB962C8B-B14F-4D97-AF65-F5344CB8AC3E}">
        <p14:creationId xmlns:p14="http://schemas.microsoft.com/office/powerpoint/2010/main" val="1970759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653667" y="701800"/>
            <a:ext cx="7491600" cy="54544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72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11330665" y="6251679"/>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defTabSz="1219170"/>
            <a:fld id="{00000000-1234-1234-1234-123412341234}" type="slidenum">
              <a:rPr lang="en" smtClean="0">
                <a:solidFill>
                  <a:srgbClr val="FFFFFF"/>
                </a:solidFill>
              </a:rPr>
              <a:pPr defTabSz="1219170"/>
              <a:t>‹#›</a:t>
            </a:fld>
            <a:endParaRPr lang="en">
              <a:solidFill>
                <a:srgbClr val="FFFFFF"/>
              </a:solidFill>
            </a:endParaRPr>
          </a:p>
        </p:txBody>
      </p:sp>
    </p:spTree>
    <p:extLst>
      <p:ext uri="{BB962C8B-B14F-4D97-AF65-F5344CB8AC3E}">
        <p14:creationId xmlns:p14="http://schemas.microsoft.com/office/powerpoint/2010/main" val="3221184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A95E6-4C2F-43D5-9828-C62B8534135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830A363-5E9F-474F-AC74-ED7C0C100FD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195033-225B-4E6A-A948-52C1797BEE27}"/>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F94516E-BA3B-4020-8032-C896299EE61C}"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6/2/2025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52F38DB2-9191-488F-94C1-AF1ED08DDC7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224558C6-ED9F-47C5-8A97-B01D5B11FD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A6072B-8782-4AE5-A4A5-BC09FC7F7411}"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4219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D7171-A995-413D-B522-393E8656674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F94516E-BA3B-4020-8032-C896299EE61C}"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6/2/2025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a:extLst>
              <a:ext uri="{FF2B5EF4-FFF2-40B4-BE49-F238E27FC236}">
                <a16:creationId xmlns:a16="http://schemas.microsoft.com/office/drawing/2014/main" id="{1C6EC998-B208-41B9-9D9C-294E31D3BF8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A264C189-84A2-4A26-8C81-C0BB217E73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A6072B-8782-4AE5-A4A5-BC09FC7F7411}"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59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0C0E-56FD-4CB6-8B88-82690EAA0E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E9EFA39-D6F2-474F-9500-182C880761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0A9A364-EF29-4DFA-84E8-8C51F5F20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514DA5C-65FA-4FDC-A559-27C9B465A5B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F94516E-BA3B-4020-8032-C896299EE61C}"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6/2/2025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C1314C31-DCA2-4E6F-B60F-01F09030E04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DE3B37A1-BEF5-4484-84A9-E3FACF123D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A6072B-8782-4AE5-A4A5-BC09FC7F7411}"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5413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CA91-4FF4-4DC1-8FDC-78E8683FC77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107266B-E368-48B6-BCC7-809C4CE3C7A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8410A6D-159D-4B9C-8030-02B4B7F15EC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3699A67-55AC-4160-B178-635DC22106C7}"/>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F94516E-BA3B-4020-8032-C896299EE61C}"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6/2/2025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B12146D7-2025-414E-AF81-9446014483D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61DE2ACC-9546-4F3B-8088-07D3F2A1D22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A6072B-8782-4AE5-A4A5-BC09FC7F7411}"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5459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07D8-3FF4-49A3-A769-8092037CFC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0D7BA63-65C8-456C-9468-1B5182C34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31DA016-D9E5-4802-B82D-4939E1DC44B6}"/>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B446F95-50AE-4C5D-B4ED-BA2346277612}"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6/2/2025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663D4E94-B32F-4553-AD30-0779915C7C3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8FC88B0E-854D-4634-BF6D-2BEA56618EB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33B748-DF91-4B00-91F7-B429D942A95A}"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24512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6.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2318327"/>
            <a:ext cx="10515600" cy="3553836"/>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grpSp>
        <p:nvGrpSpPr>
          <p:cNvPr id="4" name="Group 3">
            <a:extLst>
              <a:ext uri="{FF2B5EF4-FFF2-40B4-BE49-F238E27FC236}">
                <a16:creationId xmlns:a16="http://schemas.microsoft.com/office/drawing/2014/main" id="{96DBBA84-77ED-4D6F-BD08-5EBBE8C30448}"/>
              </a:ext>
            </a:extLst>
          </p:cNvPr>
          <p:cNvGrpSpPr/>
          <p:nvPr userDrawn="1"/>
        </p:nvGrpSpPr>
        <p:grpSpPr>
          <a:xfrm>
            <a:off x="0" y="6130715"/>
            <a:ext cx="12192000" cy="818442"/>
            <a:chOff x="0" y="6130715"/>
            <a:chExt cx="12192000" cy="818442"/>
          </a:xfrm>
        </p:grpSpPr>
        <p:sp>
          <p:nvSpPr>
            <p:cNvPr id="5" name="Google Shape;21;p3">
              <a:extLst>
                <a:ext uri="{FF2B5EF4-FFF2-40B4-BE49-F238E27FC236}">
                  <a16:creationId xmlns:a16="http://schemas.microsoft.com/office/drawing/2014/main" id="{332B83DA-54A3-425A-8F3E-EEF35C5CA721}"/>
                </a:ext>
              </a:extLst>
            </p:cNvPr>
            <p:cNvSpPr/>
            <p:nvPr/>
          </p:nvSpPr>
          <p:spPr>
            <a:xfrm>
              <a:off x="0" y="6175395"/>
              <a:ext cx="12192000" cy="729082"/>
            </a:xfrm>
            <a:prstGeom prst="rect">
              <a:avLst/>
            </a:prstGeom>
            <a:gradFill>
              <a:gsLst>
                <a:gs pos="0">
                  <a:srgbClr val="AAC4AF"/>
                </a:gs>
                <a:gs pos="76000">
                  <a:srgbClr val="AAC4AF"/>
                </a:gs>
                <a:gs pos="100000">
                  <a:schemeClr val="l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 name="Picture 5">
              <a:extLst>
                <a:ext uri="{FF2B5EF4-FFF2-40B4-BE49-F238E27FC236}">
                  <a16:creationId xmlns:a16="http://schemas.microsoft.com/office/drawing/2014/main" id="{7F220CD8-7B09-47CE-ADA9-592DC25EEA0B}"/>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29309" y="6130715"/>
              <a:ext cx="1616364" cy="818442"/>
            </a:xfrm>
            <a:prstGeom prst="rect">
              <a:avLst/>
            </a:prstGeom>
          </p:spPr>
        </p:pic>
        <p:pic>
          <p:nvPicPr>
            <p:cNvPr id="7" name="Picture 6">
              <a:extLst>
                <a:ext uri="{FF2B5EF4-FFF2-40B4-BE49-F238E27FC236}">
                  <a16:creationId xmlns:a16="http://schemas.microsoft.com/office/drawing/2014/main" id="{AB277E76-04B5-4872-914E-CA0F61B30355}"/>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11561153" y="6262255"/>
              <a:ext cx="501538" cy="595745"/>
            </a:xfrm>
            <a:prstGeom prst="rect">
              <a:avLst/>
            </a:prstGeom>
          </p:spPr>
        </p:pic>
      </p:grpSp>
    </p:spTree>
  </p:cSld>
  <p:clrMap bg1="lt1" tx1="dk1" bg2="dk2" tx2="lt2" accent1="accent1" accent2="accent2" accent3="accent3" accent4="accent4" accent5="accent5" accent6="accent6" hlink="hlink" folHlink="folHlink"/>
  <p:sldLayoutIdLst>
    <p:sldLayoutId id="2147483650" r:id="rId1"/>
    <p:sldLayoutId id="2147483651"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presentation_2nd_page_temp_16_9.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58519931"/>
      </p:ext>
    </p:extLst>
  </p:cSld>
  <p:clrMap bg1="lt1" tx1="dk1" bg2="lt2" tx2="dk2" accent1="accent1" accent2="accent2" accent3="accent3" accent4="accent4" accent5="accent5" accent6="accent6" hlink="hlink" folHlink="folHlink"/>
  <p:sldLayoutIdLst>
    <p:sldLayoutId id="2147483848" r:id="rId1"/>
  </p:sldLayoutIdLst>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9F3EE"/>
        </a:solidFill>
        <a:effectLst/>
      </p:bgPr>
    </p:bg>
    <p:spTree>
      <p:nvGrpSpPr>
        <p:cNvPr id="1" name=""/>
        <p:cNvGrpSpPr/>
        <p:nvPr/>
      </p:nvGrpSpPr>
      <p:grpSpPr>
        <a:xfrm>
          <a:off x="0" y="0"/>
          <a:ext cx="0" cy="0"/>
          <a:chOff x="0" y="0"/>
          <a:chExt cx="0" cy="0"/>
        </a:xfrm>
      </p:grpSpPr>
      <p:sp>
        <p:nvSpPr>
          <p:cNvPr id="2" name="Otsikon paikkamerkki 1">
            <a:extLst>
              <a:ext uri="{FF2B5EF4-FFF2-40B4-BE49-F238E27FC236}">
                <a16:creationId xmlns:a16="http://schemas.microsoft.com/office/drawing/2014/main" id="{CEC571A0-76C3-514D-B917-7049DC479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i-FI"/>
              <a:t>Muokkaa </a:t>
            </a:r>
            <a:r>
              <a:rPr lang="fi-FI" err="1"/>
              <a:t>ots</a:t>
            </a:r>
            <a:r>
              <a:rPr lang="fi-FI"/>
              <a:t>. </a:t>
            </a:r>
            <a:r>
              <a:rPr lang="fi-FI" err="1"/>
              <a:t>perustyyl</a:t>
            </a:r>
            <a:r>
              <a:rPr lang="fi-FI"/>
              <a:t>. </a:t>
            </a:r>
            <a:r>
              <a:rPr lang="fi-FI" err="1"/>
              <a:t>napsautt</a:t>
            </a:r>
            <a:r>
              <a:rPr lang="fi-FI"/>
              <a:t>.</a:t>
            </a:r>
          </a:p>
        </p:txBody>
      </p:sp>
      <p:sp>
        <p:nvSpPr>
          <p:cNvPr id="3" name="Tekstin paikkamerkki 2">
            <a:extLst>
              <a:ext uri="{FF2B5EF4-FFF2-40B4-BE49-F238E27FC236}">
                <a16:creationId xmlns:a16="http://schemas.microsoft.com/office/drawing/2014/main" id="{1293D849-C832-CA49-ABBA-E644571C45D1}"/>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pic>
        <p:nvPicPr>
          <p:cNvPr id="8" name="Kuva 7" descr="Kuva, joka sisältää kohteen ruoka&#10;&#10;Kuvaus luotu automaattisesti">
            <a:extLst>
              <a:ext uri="{FF2B5EF4-FFF2-40B4-BE49-F238E27FC236}">
                <a16:creationId xmlns:a16="http://schemas.microsoft.com/office/drawing/2014/main" id="{8668B620-68BF-604F-81D9-031461679F51}"/>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a:off x="336894" y="6261913"/>
            <a:ext cx="1117943" cy="374168"/>
          </a:xfrm>
          <a:prstGeom prst="rect">
            <a:avLst/>
          </a:prstGeom>
        </p:spPr>
      </p:pic>
      <p:sp>
        <p:nvSpPr>
          <p:cNvPr id="13" name="Tekstin paikkamerkki 2">
            <a:extLst>
              <a:ext uri="{FF2B5EF4-FFF2-40B4-BE49-F238E27FC236}">
                <a16:creationId xmlns:a16="http://schemas.microsoft.com/office/drawing/2014/main" id="{185821AD-E2BE-3A40-9ADF-42D46F0F00AC}"/>
              </a:ext>
            </a:extLst>
          </p:cNvPr>
          <p:cNvSpPr txBox="1">
            <a:spLocks/>
          </p:cNvSpPr>
          <p:nvPr userDrawn="1"/>
        </p:nvSpPr>
        <p:spPr>
          <a:xfrm>
            <a:off x="6096000" y="6149374"/>
            <a:ext cx="5841486" cy="692150"/>
          </a:xfrm>
          <a:prstGeom prst="rect">
            <a:avLst/>
          </a:prstGeom>
        </p:spPr>
        <p:txBody>
          <a:bodyPr vert="horz" lIns="91440" tIns="45720" rIns="91440" bIns="45720" rtlCol="0" anchor="ctr" anchorCtr="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fi-FI" sz="900" cap="all" spc="270" baseline="0"/>
              <a:t>Bringing </a:t>
            </a:r>
            <a:r>
              <a:rPr lang="fi-FI" sz="900" cap="all" spc="270" baseline="0" err="1"/>
              <a:t>back</a:t>
            </a:r>
            <a:r>
              <a:rPr lang="fi-FI" sz="900" cap="all" spc="270" baseline="0"/>
              <a:t> </a:t>
            </a:r>
            <a:r>
              <a:rPr lang="fi-FI" sz="900" cap="all" spc="270" baseline="0" err="1"/>
              <a:t>migratory</a:t>
            </a:r>
            <a:r>
              <a:rPr lang="fi-FI" sz="900" cap="all" spc="270" baseline="0"/>
              <a:t> </a:t>
            </a:r>
            <a:r>
              <a:rPr lang="fi-FI" sz="900" cap="all" spc="270" baseline="0" err="1"/>
              <a:t>fish</a:t>
            </a:r>
            <a:endParaRPr lang="fi-FI" sz="900" cap="all" spc="270" baseline="0"/>
          </a:p>
        </p:txBody>
      </p:sp>
    </p:spTree>
    <p:extLst>
      <p:ext uri="{BB962C8B-B14F-4D97-AF65-F5344CB8AC3E}">
        <p14:creationId xmlns:p14="http://schemas.microsoft.com/office/powerpoint/2010/main" val="63990286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Lst>
  <p:hf sldNum="0" hdr="0" ftr="0"/>
  <p:txStyles>
    <p:titleStyle>
      <a:lvl1pPr algn="l" defTabSz="914400" rtl="0" eaLnBrk="1" latinLnBrk="0" hangingPunct="1">
        <a:lnSpc>
          <a:spcPct val="90000"/>
        </a:lnSpc>
        <a:spcBef>
          <a:spcPct val="0"/>
        </a:spcBef>
        <a:buNone/>
        <a:defRPr sz="4400" b="1" i="0" kern="1200" baseline="0">
          <a:solidFill>
            <a:schemeClr val="accent2"/>
          </a:solidFill>
          <a:latin typeface="Mont Heavy" pitchFamily="2" charset="0"/>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Italic"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Italic"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840">
          <p15:clr>
            <a:srgbClr val="F26B43"/>
          </p15:clr>
        </p15:guide>
        <p15:guide id="4" pos="7151">
          <p15:clr>
            <a:srgbClr val="F26B43"/>
          </p15:clr>
        </p15:guide>
        <p15:guide id="5" pos="529">
          <p15:clr>
            <a:srgbClr val="F26B43"/>
          </p15:clr>
        </p15:guide>
        <p15:guide id="6" orient="horz" pos="232">
          <p15:clr>
            <a:srgbClr val="F26B43"/>
          </p15:clr>
        </p15:guide>
        <p15:guide id="9" orient="horz" pos="3702">
          <p15:clr>
            <a:srgbClr val="F26B43"/>
          </p15:clr>
        </p15:guide>
        <p15:guide id="10" orient="horz" pos="958">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84BC93D-02C5-42A4-8987-CE9EC61079C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Date Placeholder 3"/>
          <p:cNvSpPr>
            <a:spLocks noGrp="1"/>
          </p:cNvSpPr>
          <p:nvPr>
            <p:ph type="dt" sz="half" idx="2"/>
          </p:nvPr>
        </p:nvSpPr>
        <p:spPr>
          <a:xfrm>
            <a:off x="838200" y="6381752"/>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75000"/>
                  </a:schemeClr>
                </a:solidFill>
                <a:latin typeface="+mn-lt"/>
              </a:defRPr>
            </a:lvl1pPr>
          </a:lstStyle>
          <a:p>
            <a:pPr>
              <a:defRPr/>
            </a:pPr>
            <a:fld id="{BC932B5E-BAE5-4FC3-86DA-607F66A20487}" type="datetime1">
              <a:rPr lang="en-US" smtClean="0"/>
              <a:t>6/2/2025</a:t>
            </a:fld>
            <a:endParaRPr lang="en-US"/>
          </a:p>
        </p:txBody>
      </p:sp>
      <p:sp>
        <p:nvSpPr>
          <p:cNvPr id="5" name="Footer Placeholder 4"/>
          <p:cNvSpPr>
            <a:spLocks noGrp="1"/>
          </p:cNvSpPr>
          <p:nvPr>
            <p:ph type="ftr" sz="quarter" idx="3"/>
          </p:nvPr>
        </p:nvSpPr>
        <p:spPr>
          <a:xfrm>
            <a:off x="4038600" y="6381752"/>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8610601" y="6381752"/>
            <a:ext cx="1554163"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1F0AC7EB-9328-0843-B970-D0D03097A436}" type="slidenum">
              <a:rPr lang="en-US"/>
              <a:pPr>
                <a:defRPr/>
              </a:pPr>
              <a:t>‹#›</a:t>
            </a:fld>
            <a:endParaRPr lang="en-US"/>
          </a:p>
        </p:txBody>
      </p:sp>
      <p:sp>
        <p:nvSpPr>
          <p:cNvPr id="1030" name="Title Placeholder 1"/>
          <p:cNvSpPr>
            <a:spLocks noGrp="1"/>
          </p:cNvSpPr>
          <p:nvPr>
            <p:ph type="title"/>
          </p:nvPr>
        </p:nvSpPr>
        <p:spPr bwMode="auto">
          <a:xfrm>
            <a:off x="838200" y="731840"/>
            <a:ext cx="8313739" cy="59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spAutoFit/>
          </a:bodyPr>
          <a:lstStyle/>
          <a:p>
            <a:pPr lvl="0"/>
            <a:r>
              <a:rPr lang="en-US" altLang="en-US"/>
              <a:t>Click to edit Master title style</a:t>
            </a:r>
          </a:p>
        </p:txBody>
      </p:sp>
      <p:sp>
        <p:nvSpPr>
          <p:cNvPr id="1031" name="Text Placeholder 2"/>
          <p:cNvSpPr>
            <a:spLocks noGrp="1"/>
          </p:cNvSpPr>
          <p:nvPr>
            <p:ph type="body" idx="1"/>
          </p:nvPr>
        </p:nvSpPr>
        <p:spPr bwMode="auto">
          <a:xfrm>
            <a:off x="838200" y="1825627"/>
            <a:ext cx="8313739" cy="184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spAutoFit/>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extLst>
      <p:ext uri="{BB962C8B-B14F-4D97-AF65-F5344CB8AC3E}">
        <p14:creationId xmlns:p14="http://schemas.microsoft.com/office/powerpoint/2010/main" val="353532092"/>
      </p:ext>
    </p:extLst>
  </p:cSld>
  <p:clrMap bg1="lt1" tx1="dk1" bg2="lt2" tx2="dk2" accent1="accent1" accent2="accent2" accent3="accent3" accent4="accent4" accent5="accent5" accent6="accent6" hlink="hlink" folHlink="folHlink"/>
  <p:hf hdr="0" ftr="0" dt="0"/>
  <p:txStyles>
    <p:titleStyle>
      <a:lvl1pPr algn="l" rtl="0" eaLnBrk="1" fontAlgn="base" hangingPunct="1">
        <a:lnSpc>
          <a:spcPct val="90000"/>
        </a:lnSpc>
        <a:spcBef>
          <a:spcPct val="0"/>
        </a:spcBef>
        <a:spcAft>
          <a:spcPct val="0"/>
        </a:spcAft>
        <a:defRPr sz="3600" kern="1200">
          <a:solidFill>
            <a:schemeClr val="tx1"/>
          </a:solidFill>
          <a:latin typeface="Proxima Nova" charset="0"/>
          <a:ea typeface="Proxima Nova" charset="0"/>
          <a:cs typeface="Proxima Nova" charset="0"/>
        </a:defRPr>
      </a:lvl1pPr>
      <a:lvl2pPr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2pPr>
      <a:lvl3pPr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3pPr>
      <a:lvl4pPr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4pPr>
      <a:lvl5pPr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5pPr>
      <a:lvl6pPr marL="457200"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6pPr>
      <a:lvl7pPr marL="914400"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7pPr>
      <a:lvl8pPr marL="1371600"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8pPr>
      <a:lvl9pPr marL="1828800" algn="l" rtl="0" eaLnBrk="1" fontAlgn="base" hangingPunct="1">
        <a:lnSpc>
          <a:spcPct val="90000"/>
        </a:lnSpc>
        <a:spcBef>
          <a:spcPct val="0"/>
        </a:spcBef>
        <a:spcAft>
          <a:spcPct val="0"/>
        </a:spcAft>
        <a:defRPr sz="3600">
          <a:solidFill>
            <a:schemeClr val="tx1"/>
          </a:solidFill>
          <a:latin typeface="Proxima Nova" charset="0"/>
          <a:ea typeface="Proxima Nova" charset="0"/>
          <a:cs typeface="Proxima Nova" charset="0"/>
        </a:defRPr>
      </a:lvl9pPr>
    </p:titleStyle>
    <p:bodyStyle>
      <a:lvl1pPr marL="228600" indent="-228600" algn="l" rtl="0" eaLnBrk="1" fontAlgn="base" hangingPunct="1">
        <a:lnSpc>
          <a:spcPct val="90000"/>
        </a:lnSpc>
        <a:spcBef>
          <a:spcPts val="1000"/>
        </a:spcBef>
        <a:spcAft>
          <a:spcPct val="0"/>
        </a:spcAft>
        <a:buFont typeface="Arial" charset="0"/>
        <a:buChar char="•"/>
        <a:defRPr sz="2800" kern="1200">
          <a:solidFill>
            <a:schemeClr val="tx1"/>
          </a:solidFill>
          <a:latin typeface="Proxima Nova" charset="0"/>
          <a:ea typeface="Proxima Nova" charset="0"/>
          <a:cs typeface="Proxima Nova" charset="0"/>
        </a:defRPr>
      </a:lvl1pPr>
      <a:lvl2pPr marL="685800" indent="-228600" algn="l" rtl="0" eaLnBrk="1" fontAlgn="base" hangingPunct="1">
        <a:lnSpc>
          <a:spcPct val="90000"/>
        </a:lnSpc>
        <a:spcBef>
          <a:spcPts val="500"/>
        </a:spcBef>
        <a:spcAft>
          <a:spcPct val="0"/>
        </a:spcAft>
        <a:buFont typeface="Arial" charset="0"/>
        <a:buChar char="•"/>
        <a:defRPr sz="2400" kern="1200">
          <a:solidFill>
            <a:schemeClr val="tx1"/>
          </a:solidFill>
          <a:latin typeface="Proxima Nova" charset="0"/>
          <a:ea typeface="Proxima Nova" charset="0"/>
          <a:cs typeface="Proxima Nova" charset="0"/>
        </a:defRPr>
      </a:lvl2pPr>
      <a:lvl3pPr marL="1143000" indent="-228600" algn="l" rtl="0" eaLnBrk="1" fontAlgn="base" hangingPunct="1">
        <a:lnSpc>
          <a:spcPct val="90000"/>
        </a:lnSpc>
        <a:spcBef>
          <a:spcPts val="500"/>
        </a:spcBef>
        <a:spcAft>
          <a:spcPct val="0"/>
        </a:spcAft>
        <a:buFont typeface="Arial" charset="0"/>
        <a:buChar char="•"/>
        <a:defRPr sz="2000" kern="1200">
          <a:solidFill>
            <a:schemeClr val="tx1"/>
          </a:solidFill>
          <a:latin typeface="Proxima Nova" charset="0"/>
          <a:ea typeface="Proxima Nova" charset="0"/>
          <a:cs typeface="Proxima Nova" charset="0"/>
        </a:defRPr>
      </a:lvl3pPr>
      <a:lvl4pPr marL="1600200" indent="-228600" algn="l" rtl="0" eaLnBrk="1" fontAlgn="base" hangingPunct="1">
        <a:lnSpc>
          <a:spcPct val="90000"/>
        </a:lnSpc>
        <a:spcBef>
          <a:spcPts val="500"/>
        </a:spcBef>
        <a:spcAft>
          <a:spcPct val="0"/>
        </a:spcAft>
        <a:buFont typeface="Arial" charset="0"/>
        <a:buChar char="•"/>
        <a:defRPr kern="1200">
          <a:solidFill>
            <a:schemeClr val="tx1"/>
          </a:solidFill>
          <a:latin typeface="Proxima Nova" charset="0"/>
          <a:ea typeface="Proxima Nova" charset="0"/>
          <a:cs typeface="Proxima Nova" charset="0"/>
        </a:defRPr>
      </a:lvl4pPr>
      <a:lvl5pPr marL="2057400" indent="-228600" algn="l" rtl="0" eaLnBrk="1" fontAlgn="base" hangingPunct="1">
        <a:lnSpc>
          <a:spcPct val="90000"/>
        </a:lnSpc>
        <a:spcBef>
          <a:spcPts val="500"/>
        </a:spcBef>
        <a:spcAft>
          <a:spcPct val="0"/>
        </a:spcAft>
        <a:buFont typeface="Arial" charset="0"/>
        <a:buChar char="•"/>
        <a:defRPr kern="1200">
          <a:solidFill>
            <a:schemeClr val="tx1"/>
          </a:solidFill>
          <a:latin typeface="Proxima Nova" charset="0"/>
          <a:ea typeface="Proxima Nova" charset="0"/>
          <a:cs typeface="Proxima Nova"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415600" y="1645433"/>
            <a:ext cx="11360800" cy="444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1600"/>
              </a:spcBef>
              <a:spcAft>
                <a:spcPts val="160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11330665" y="6251679"/>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dk2"/>
                </a:solidFill>
                <a:latin typeface="Playfair Display"/>
                <a:ea typeface="Playfair Display"/>
                <a:cs typeface="Playfair Display"/>
                <a:sym typeface="Playfair Display"/>
              </a:defRPr>
            </a:lvl1pPr>
            <a:lvl2pPr lvl="1" algn="r">
              <a:buNone/>
              <a:defRPr sz="1333">
                <a:solidFill>
                  <a:schemeClr val="dk2"/>
                </a:solidFill>
                <a:latin typeface="Playfair Display"/>
                <a:ea typeface="Playfair Display"/>
                <a:cs typeface="Playfair Display"/>
                <a:sym typeface="Playfair Display"/>
              </a:defRPr>
            </a:lvl2pPr>
            <a:lvl3pPr lvl="2" algn="r">
              <a:buNone/>
              <a:defRPr sz="1333">
                <a:solidFill>
                  <a:schemeClr val="dk2"/>
                </a:solidFill>
                <a:latin typeface="Playfair Display"/>
                <a:ea typeface="Playfair Display"/>
                <a:cs typeface="Playfair Display"/>
                <a:sym typeface="Playfair Display"/>
              </a:defRPr>
            </a:lvl3pPr>
            <a:lvl4pPr lvl="3" algn="r">
              <a:buNone/>
              <a:defRPr sz="1333">
                <a:solidFill>
                  <a:schemeClr val="dk2"/>
                </a:solidFill>
                <a:latin typeface="Playfair Display"/>
                <a:ea typeface="Playfair Display"/>
                <a:cs typeface="Playfair Display"/>
                <a:sym typeface="Playfair Display"/>
              </a:defRPr>
            </a:lvl4pPr>
            <a:lvl5pPr lvl="4" algn="r">
              <a:buNone/>
              <a:defRPr sz="1333">
                <a:solidFill>
                  <a:schemeClr val="dk2"/>
                </a:solidFill>
                <a:latin typeface="Playfair Display"/>
                <a:ea typeface="Playfair Display"/>
                <a:cs typeface="Playfair Display"/>
                <a:sym typeface="Playfair Display"/>
              </a:defRPr>
            </a:lvl5pPr>
            <a:lvl6pPr lvl="5" algn="r">
              <a:buNone/>
              <a:defRPr sz="1333">
                <a:solidFill>
                  <a:schemeClr val="dk2"/>
                </a:solidFill>
                <a:latin typeface="Playfair Display"/>
                <a:ea typeface="Playfair Display"/>
                <a:cs typeface="Playfair Display"/>
                <a:sym typeface="Playfair Display"/>
              </a:defRPr>
            </a:lvl6pPr>
            <a:lvl7pPr lvl="6" algn="r">
              <a:buNone/>
              <a:defRPr sz="1333">
                <a:solidFill>
                  <a:schemeClr val="dk2"/>
                </a:solidFill>
                <a:latin typeface="Playfair Display"/>
                <a:ea typeface="Playfair Display"/>
                <a:cs typeface="Playfair Display"/>
                <a:sym typeface="Playfair Display"/>
              </a:defRPr>
            </a:lvl7pPr>
            <a:lvl8pPr lvl="7" algn="r">
              <a:buNone/>
              <a:defRPr sz="1333">
                <a:solidFill>
                  <a:schemeClr val="dk2"/>
                </a:solidFill>
                <a:latin typeface="Playfair Display"/>
                <a:ea typeface="Playfair Display"/>
                <a:cs typeface="Playfair Display"/>
                <a:sym typeface="Playfair Display"/>
              </a:defRPr>
            </a:lvl8pPr>
            <a:lvl9pPr lvl="8" algn="r">
              <a:buNone/>
              <a:defRPr sz="1333">
                <a:solidFill>
                  <a:schemeClr val="dk2"/>
                </a:solidFill>
                <a:latin typeface="Playfair Display"/>
                <a:ea typeface="Playfair Display"/>
                <a:cs typeface="Playfair Display"/>
                <a:sym typeface="Playfair Display"/>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45169437"/>
      </p:ext>
    </p:extLst>
  </p:cSld>
  <p:clrMap bg1="lt1" tx1="dk1" bg2="dk2" tx2="lt2" accent1="accent1" accent2="accent2" accent3="accent3" accent4="accent4" accent5="accent5" accent6="accent6" hlink="hlink" folHlink="folHlink"/>
  <p:sldLayoutIdLst>
    <p:sldLayoutId id="2147483854" r:id="rId1"/>
    <p:sldLayoutId id="2147483855"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951774-A30F-44A7-B57D-98A0D2CCF4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1665F1-86DD-43B5-95A0-CD71357C4A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023EF2-39C5-4761-8511-4C5E2B5336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4516E-BA3B-4020-8032-C896299EE61C}" type="datetimeFigureOut">
              <a:rPr lang="en-US" smtClean="0"/>
              <a:t>6/2/2025</a:t>
            </a:fld>
            <a:endParaRPr lang="en-US"/>
          </a:p>
        </p:txBody>
      </p:sp>
      <p:sp>
        <p:nvSpPr>
          <p:cNvPr id="5" name="Footer Placeholder 4">
            <a:extLst>
              <a:ext uri="{FF2B5EF4-FFF2-40B4-BE49-F238E27FC236}">
                <a16:creationId xmlns:a16="http://schemas.microsoft.com/office/drawing/2014/main" id="{22005791-53B2-4FB9-BA59-215272A222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C84FE7-7F7F-43FA-BBA5-4BA00606C9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A6072B-8782-4AE5-A4A5-BC09FC7F7411}" type="slidenum">
              <a:rPr lang="en-US" smtClean="0"/>
              <a:t>‹#›</a:t>
            </a:fld>
            <a:endParaRPr lang="en-US"/>
          </a:p>
        </p:txBody>
      </p:sp>
    </p:spTree>
    <p:extLst>
      <p:ext uri="{BB962C8B-B14F-4D97-AF65-F5344CB8AC3E}">
        <p14:creationId xmlns:p14="http://schemas.microsoft.com/office/powerpoint/2010/main" val="1842049084"/>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17.pn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4.emf"/><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image" Target="../media/image40.png"/><Relationship Id="rId7" Type="http://schemas.openxmlformats.org/officeDocument/2006/relationships/image" Target="../media/image44.jpeg"/><Relationship Id="rId2" Type="http://schemas.openxmlformats.org/officeDocument/2006/relationships/image" Target="../media/image39.jpeg"/><Relationship Id="rId1" Type="http://schemas.openxmlformats.org/officeDocument/2006/relationships/slideLayout" Target="../slideLayouts/slideLayout9.xml"/><Relationship Id="rId6" Type="http://schemas.openxmlformats.org/officeDocument/2006/relationships/image" Target="../media/image43.png"/><Relationship Id="rId5" Type="http://schemas.openxmlformats.org/officeDocument/2006/relationships/image" Target="../media/image42.jpeg"/><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9.xml"/><Relationship Id="rId4" Type="http://schemas.openxmlformats.org/officeDocument/2006/relationships/image" Target="../media/image48.png"/></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jpeg"/></Relationships>
</file>

<file path=ppt/slides/_rels/slide3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6.xml"/><Relationship Id="rId5" Type="http://schemas.openxmlformats.org/officeDocument/2006/relationships/image" Target="../media/image57.jpeg"/><Relationship Id="rId4" Type="http://schemas.openxmlformats.org/officeDocument/2006/relationships/image" Target="../media/image56.jpeg"/></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6.xml"/><Relationship Id="rId5" Type="http://schemas.openxmlformats.org/officeDocument/2006/relationships/image" Target="../media/image61.jpeg"/><Relationship Id="rId4" Type="http://schemas.openxmlformats.org/officeDocument/2006/relationships/image" Target="../media/image60.jpeg"/></Relationships>
</file>

<file path=ppt/slides/_rels/slide3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66.png"/></Relationships>
</file>

<file path=ppt/slides/_rels/slide4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86.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tags" Target="../tags/tag1.xml"/><Relationship Id="rId5" Type="http://schemas.openxmlformats.org/officeDocument/2006/relationships/image" Target="../media/image88.jpeg"/><Relationship Id="rId4" Type="http://schemas.openxmlformats.org/officeDocument/2006/relationships/image" Target="../media/image87.jpeg"/></Relationships>
</file>

<file path=ppt/slides/_rels/slide5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2.xml"/><Relationship Id="rId1" Type="http://schemas.openxmlformats.org/officeDocument/2006/relationships/tags" Target="../tags/tag2.xml"/><Relationship Id="rId4" Type="http://schemas.openxmlformats.org/officeDocument/2006/relationships/image" Target="../media/image90.jpe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94.jpeg"/><Relationship Id="rId2" Type="http://schemas.openxmlformats.org/officeDocument/2006/relationships/slideLayout" Target="../slideLayouts/slideLayout12.xml"/><Relationship Id="rId1" Type="http://schemas.openxmlformats.org/officeDocument/2006/relationships/tags" Target="../tags/tag3.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jpeg"/></Relationships>
</file>

<file path=ppt/slides/_rels/slide57.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notesSlide" Target="../notesSlides/notesSlide25.xml"/><Relationship Id="rId7" Type="http://schemas.openxmlformats.org/officeDocument/2006/relationships/image" Target="../media/image98.jpeg"/><Relationship Id="rId2" Type="http://schemas.openxmlformats.org/officeDocument/2006/relationships/slideLayout" Target="../slideLayouts/slideLayout12.xml"/><Relationship Id="rId1" Type="http://schemas.openxmlformats.org/officeDocument/2006/relationships/tags" Target="../tags/tag4.xml"/><Relationship Id="rId6" Type="http://schemas.openxmlformats.org/officeDocument/2006/relationships/image" Target="../media/image97.jpeg"/><Relationship Id="rId11" Type="http://schemas.openxmlformats.org/officeDocument/2006/relationships/image" Target="../media/image99.jpeg"/><Relationship Id="rId5" Type="http://schemas.openxmlformats.org/officeDocument/2006/relationships/image" Target="../media/image96.png"/><Relationship Id="rId10" Type="http://schemas.openxmlformats.org/officeDocument/2006/relationships/image" Target="../media/image94.jpeg"/><Relationship Id="rId4" Type="http://schemas.openxmlformats.org/officeDocument/2006/relationships/image" Target="../media/image95.jpeg"/><Relationship Id="rId9" Type="http://schemas.openxmlformats.org/officeDocument/2006/relationships/image" Target="../media/image93.jpeg"/></Relationships>
</file>

<file path=ppt/slides/_rels/slide58.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notesSlide" Target="../notesSlides/notesSlide27.xml"/><Relationship Id="rId7" Type="http://schemas.openxmlformats.org/officeDocument/2006/relationships/image" Target="../media/image104.jpeg"/><Relationship Id="rId2" Type="http://schemas.openxmlformats.org/officeDocument/2006/relationships/slideLayout" Target="../slideLayouts/slideLayout12.xml"/><Relationship Id="rId1" Type="http://schemas.openxmlformats.org/officeDocument/2006/relationships/tags" Target="../tags/tag5.xml"/><Relationship Id="rId6" Type="http://schemas.openxmlformats.org/officeDocument/2006/relationships/image" Target="../media/image103.jpeg"/><Relationship Id="rId5" Type="http://schemas.openxmlformats.org/officeDocument/2006/relationships/image" Target="../media/image102.png"/><Relationship Id="rId4" Type="http://schemas.openxmlformats.org/officeDocument/2006/relationships/image" Target="../media/image101.jpeg"/></Relationships>
</file>

<file path=ppt/slides/_rels/slide60.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07.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2.xml"/><Relationship Id="rId1" Type="http://schemas.openxmlformats.org/officeDocument/2006/relationships/tags" Target="../tags/tag6.xml"/><Relationship Id="rId6" Type="http://schemas.openxmlformats.org/officeDocument/2006/relationships/image" Target="../media/image110.jpeg"/><Relationship Id="rId5" Type="http://schemas.openxmlformats.org/officeDocument/2006/relationships/image" Target="../media/image109.jpeg"/><Relationship Id="rId4" Type="http://schemas.openxmlformats.org/officeDocument/2006/relationships/image" Target="../media/image108.jpe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2.xml"/><Relationship Id="rId1" Type="http://schemas.openxmlformats.org/officeDocument/2006/relationships/tags" Target="../tags/tag7.xml"/><Relationship Id="rId6" Type="http://schemas.openxmlformats.org/officeDocument/2006/relationships/image" Target="../media/image113.jpeg"/><Relationship Id="rId5" Type="http://schemas.openxmlformats.org/officeDocument/2006/relationships/image" Target="../media/image112.jpeg"/><Relationship Id="rId4" Type="http://schemas.openxmlformats.org/officeDocument/2006/relationships/image" Target="../media/image111.jpeg"/></Relationships>
</file>

<file path=ppt/slides/_rels/slide64.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31.xml"/><Relationship Id="rId1" Type="http://schemas.openxmlformats.org/officeDocument/2006/relationships/slideLayout" Target="../slideLayouts/slideLayout12.xml"/><Relationship Id="rId4" Type="http://schemas.openxmlformats.org/officeDocument/2006/relationships/image" Target="../media/image115.jpeg"/></Relationships>
</file>

<file path=ppt/slides/_rels/slide65.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17.png"/><Relationship Id="rId4" Type="http://schemas.openxmlformats.org/officeDocument/2006/relationships/notesSlide" Target="../notesSlides/notesSlide33.xml"/></Relationships>
</file>

<file path=ppt/slides/_rels/slide6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119.jpeg"/></Relationships>
</file>

<file path=ppt/slides/_rels/slide68.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image" Target="../media/image131.png"/><Relationship Id="rId7" Type="http://schemas.openxmlformats.org/officeDocument/2006/relationships/image" Target="../media/image135.png"/><Relationship Id="rId2" Type="http://schemas.openxmlformats.org/officeDocument/2006/relationships/notesSlide" Target="../notesSlides/notesSlide40.xml"/><Relationship Id="rId1" Type="http://schemas.openxmlformats.org/officeDocument/2006/relationships/slideLayout" Target="../slideLayouts/slideLayout12.xml"/><Relationship Id="rId6" Type="http://schemas.openxmlformats.org/officeDocument/2006/relationships/image" Target="../media/image134.png"/><Relationship Id="rId5" Type="http://schemas.openxmlformats.org/officeDocument/2006/relationships/image" Target="../media/image133.jpeg"/><Relationship Id="rId4" Type="http://schemas.openxmlformats.org/officeDocument/2006/relationships/image" Target="../media/image132.jpeg"/></Relationships>
</file>

<file path=ppt/slides/_rels/slide80.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hyperlink" Target="https://nam02.safelinks.protection.outlook.com/?url=https%3A%2F%2Fforms.office.com%2Fr%2FkJrxfqtisa&amp;data=05%7C02%7CMDiaz%40psmfc.org%7Cf8381f3005f0492a300d08dd88d10134%7C1c3c2c8b525443af8bdb68ba2e8d77c8%7C0%7C0%7C638817153474787491%7CUnknown%7CTWFpbGZsb3d8eyJFbXB0eU1hcGkiOnRydWUsIlYiOiIwLjAuMDAwMCIsIlAiOiJXaW4zMiIsIkFOIjoiTWFpbCIsIldUIjoyfQ%3D%3D%7C0%7C%7C%7C&amp;sdata=TxNkyjP%2Fm7gw5tCMDjqO3ad8u2gRXjokSVyPYL%2FZ%2BI8%3D&amp;reserved=0" TargetMode="External"/><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1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sp>
        <p:nvSpPr>
          <p:cNvPr id="1083" name="Google Shape;1083;p147"/>
          <p:cNvSpPr txBox="1">
            <a:spLocks noGrp="1"/>
          </p:cNvSpPr>
          <p:nvPr>
            <p:ph type="title"/>
          </p:nvPr>
        </p:nvSpPr>
        <p:spPr>
          <a:xfrm>
            <a:off x="831850" y="1709738"/>
            <a:ext cx="10515600" cy="251770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600"/>
              <a:buFont typeface="Calibri"/>
              <a:buNone/>
            </a:pPr>
            <a:r>
              <a:rPr lang="en-US" sz="3600">
                <a:solidFill>
                  <a:schemeClr val="tx1">
                    <a:lumMod val="65000"/>
                    <a:lumOff val="35000"/>
                  </a:schemeClr>
                </a:solidFill>
              </a:rPr>
              <a:t>Dam passage and removal- Monitoring passage through dams</a:t>
            </a:r>
            <a:endParaRPr/>
          </a:p>
        </p:txBody>
      </p:sp>
    </p:spTree>
    <p:extLst>
      <p:ext uri="{BB962C8B-B14F-4D97-AF65-F5344CB8AC3E}">
        <p14:creationId xmlns:p14="http://schemas.microsoft.com/office/powerpoint/2010/main" val="73000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title" idx="4294967295"/>
          </p:nvPr>
        </p:nvSpPr>
        <p:spPr>
          <a:xfrm>
            <a:off x="7781667" y="2241200"/>
            <a:ext cx="4272000" cy="3370400"/>
          </a:xfrm>
          <a:prstGeom prst="rect">
            <a:avLst/>
          </a:prstGeom>
        </p:spPr>
        <p:txBody>
          <a:bodyPr spcFirstLastPara="1" wrap="square" lIns="121900" tIns="121900" rIns="121900" bIns="121900" anchor="b" anchorCtr="0">
            <a:noAutofit/>
          </a:bodyPr>
          <a:lstStyle/>
          <a:p>
            <a:r>
              <a:rPr lang="en-US" sz="6400" dirty="0">
                <a:solidFill>
                  <a:schemeClr val="accent1"/>
                </a:solidFill>
                <a:latin typeface="+mj-lt"/>
              </a:rPr>
              <a:t>Why am I here? </a:t>
            </a:r>
            <a:endParaRPr sz="6400" dirty="0">
              <a:solidFill>
                <a:schemeClr val="accent1"/>
              </a:solidFill>
              <a:latin typeface="+mj-lt"/>
            </a:endParaRPr>
          </a:p>
        </p:txBody>
      </p:sp>
      <p:sp>
        <p:nvSpPr>
          <p:cNvPr id="59" name="Google Shape;59;p13"/>
          <p:cNvSpPr txBox="1">
            <a:spLocks noGrp="1"/>
          </p:cNvSpPr>
          <p:nvPr>
            <p:ph type="subTitle" idx="4294967295"/>
          </p:nvPr>
        </p:nvSpPr>
        <p:spPr>
          <a:xfrm>
            <a:off x="7781667" y="5632300"/>
            <a:ext cx="4272000" cy="629600"/>
          </a:xfrm>
          <a:prstGeom prst="rect">
            <a:avLst/>
          </a:prstGeom>
        </p:spPr>
        <p:txBody>
          <a:bodyPr spcFirstLastPara="1" wrap="square" lIns="121900" tIns="121900" rIns="121900" bIns="121900" anchor="t" anchorCtr="0">
            <a:noAutofit/>
          </a:bodyPr>
          <a:lstStyle/>
          <a:p>
            <a:pPr marL="0" indent="0">
              <a:spcAft>
                <a:spcPts val="2133"/>
              </a:spcAft>
              <a:buNone/>
            </a:pPr>
            <a:r>
              <a:rPr lang="en"/>
              <a:t>Nadine Bailey • May 6, 2025</a:t>
            </a:r>
            <a:endParaRPr/>
          </a:p>
        </p:txBody>
      </p:sp>
      <p:pic>
        <p:nvPicPr>
          <p:cNvPr id="60" name="Google Shape;60;p13"/>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1" y="1"/>
            <a:ext cx="5675031" cy="6858001"/>
          </a:xfrm>
          <a:prstGeom prst="rect">
            <a:avLst/>
          </a:prstGeom>
          <a:noFill/>
          <a:ln>
            <a:noFill/>
          </a:ln>
        </p:spPr>
      </p:pic>
    </p:spTree>
    <p:extLst>
      <p:ext uri="{BB962C8B-B14F-4D97-AF65-F5344CB8AC3E}">
        <p14:creationId xmlns:p14="http://schemas.microsoft.com/office/powerpoint/2010/main" val="2773332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653667" y="701800"/>
            <a:ext cx="11538400" cy="5454400"/>
          </a:xfrm>
          <a:prstGeom prst="rect">
            <a:avLst/>
          </a:prstGeom>
        </p:spPr>
        <p:txBody>
          <a:bodyPr spcFirstLastPara="1" wrap="square" lIns="121900" tIns="121900" rIns="121900" bIns="121900" anchor="ctr" anchorCtr="0">
            <a:noAutofit/>
          </a:bodyPr>
          <a:lstStyle/>
          <a:p>
            <a:r>
              <a:rPr lang="en-US" sz="2667" dirty="0">
                <a:latin typeface="+mn-lt"/>
              </a:rPr>
              <a:t>I have been around for a while…</a:t>
            </a:r>
            <a:br>
              <a:rPr lang="en-US" sz="2667" dirty="0">
                <a:latin typeface="+mn-lt"/>
              </a:rPr>
            </a:br>
            <a:r>
              <a:rPr lang="en-US" sz="2667" dirty="0">
                <a:latin typeface="+mn-lt"/>
              </a:rPr>
              <a:t>Logging</a:t>
            </a:r>
            <a:br>
              <a:rPr lang="en-US" sz="2667" dirty="0">
                <a:latin typeface="+mn-lt"/>
              </a:rPr>
            </a:br>
            <a:r>
              <a:rPr lang="en-US" sz="2667" dirty="0">
                <a:latin typeface="+mn-lt"/>
              </a:rPr>
              <a:t>Northwest Forest Plan</a:t>
            </a:r>
            <a:br>
              <a:rPr lang="en-US" sz="2667" dirty="0">
                <a:latin typeface="+mn-lt"/>
              </a:rPr>
            </a:br>
            <a:r>
              <a:rPr lang="en-US" sz="2667" dirty="0">
                <a:latin typeface="+mn-lt"/>
              </a:rPr>
              <a:t>California Forestry Assn.</a:t>
            </a:r>
            <a:br>
              <a:rPr lang="en-US" sz="2667" dirty="0">
                <a:latin typeface="+mn-lt"/>
              </a:rPr>
            </a:br>
            <a:r>
              <a:rPr lang="en-US" sz="2667" dirty="0">
                <a:latin typeface="+mn-lt"/>
              </a:rPr>
              <a:t>Timber Producers of MI &amp; WI</a:t>
            </a:r>
            <a:br>
              <a:rPr lang="en-US" sz="2667" dirty="0">
                <a:latin typeface="+mn-lt"/>
              </a:rPr>
            </a:br>
            <a:r>
              <a:rPr lang="en-US" sz="2667" dirty="0">
                <a:latin typeface="+mn-lt"/>
              </a:rPr>
              <a:t>Senator Sam </a:t>
            </a:r>
            <a:r>
              <a:rPr lang="en-US" sz="2667" dirty="0" err="1">
                <a:latin typeface="+mn-lt"/>
              </a:rPr>
              <a:t>Aanestad</a:t>
            </a:r>
            <a:br>
              <a:rPr lang="en-US" sz="2667" dirty="0">
                <a:latin typeface="+mn-lt"/>
              </a:rPr>
            </a:br>
            <a:r>
              <a:rPr lang="en-US" sz="2667" dirty="0">
                <a:latin typeface="+mn-lt"/>
              </a:rPr>
              <a:t>Senator Brian </a:t>
            </a:r>
            <a:r>
              <a:rPr lang="en-US" sz="2667" dirty="0" err="1">
                <a:latin typeface="+mn-lt"/>
              </a:rPr>
              <a:t>Dahle</a:t>
            </a:r>
            <a:br>
              <a:rPr lang="en-US" sz="2667" dirty="0">
                <a:latin typeface="+mn-lt"/>
              </a:rPr>
            </a:br>
            <a:r>
              <a:rPr lang="en-US" sz="2667" dirty="0">
                <a:latin typeface="+mn-lt"/>
              </a:rPr>
              <a:t>Since 2014 I have been working for Family Water Alliance, Inc. </a:t>
            </a:r>
            <a:endParaRPr sz="2667" dirty="0">
              <a:latin typeface="+mn-lt"/>
            </a:endParaRPr>
          </a:p>
        </p:txBody>
      </p:sp>
    </p:spTree>
    <p:extLst>
      <p:ext uri="{BB962C8B-B14F-4D97-AF65-F5344CB8AC3E}">
        <p14:creationId xmlns:p14="http://schemas.microsoft.com/office/powerpoint/2010/main" val="1679256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body" idx="4294967295"/>
          </p:nvPr>
        </p:nvSpPr>
        <p:spPr>
          <a:xfrm>
            <a:off x="9140800" y="94200"/>
            <a:ext cx="2908800" cy="3284800"/>
          </a:xfrm>
          <a:prstGeom prst="rect">
            <a:avLst/>
          </a:prstGeom>
          <a:solidFill>
            <a:srgbClr val="FFFFFF"/>
          </a:solidFill>
        </p:spPr>
        <p:txBody>
          <a:bodyPr spcFirstLastPara="1" wrap="square" lIns="121900" tIns="121900" rIns="121900" bIns="121900" anchor="t" anchorCtr="0">
            <a:noAutofit/>
          </a:bodyPr>
          <a:lstStyle/>
          <a:p>
            <a:pPr marL="0" indent="0">
              <a:spcAft>
                <a:spcPts val="2133"/>
              </a:spcAft>
              <a:buNone/>
            </a:pPr>
            <a:r>
              <a:rPr lang="en">
                <a:solidFill>
                  <a:schemeClr val="accent1"/>
                </a:solidFill>
              </a:rPr>
              <a:t>Lorem ipsum dolor sit amet, consectetur adipiscing elit, sed do eiusmod tempor incididunt ut labore</a:t>
            </a:r>
            <a:endParaRPr>
              <a:solidFill>
                <a:schemeClr val="accent1"/>
              </a:solidFill>
            </a:endParaRPr>
          </a:p>
        </p:txBody>
      </p:sp>
      <p:pic>
        <p:nvPicPr>
          <p:cNvPr id="71" name="Google Shape;71;p15" descr="Jagged-edged wooden walkway towards water"/>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01600" y="94201"/>
            <a:ext cx="5923200" cy="6669599"/>
          </a:xfrm>
          <a:prstGeom prst="rect">
            <a:avLst/>
          </a:prstGeom>
          <a:noFill/>
          <a:ln>
            <a:noFill/>
          </a:ln>
        </p:spPr>
      </p:pic>
      <p:pic>
        <p:nvPicPr>
          <p:cNvPr id="72" name="Google Shape;72;p15" descr="Hiker with large backpack looking out over mountains"/>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6126401" y="94201"/>
            <a:ext cx="2908799" cy="3284801"/>
          </a:xfrm>
          <a:prstGeom prst="rect">
            <a:avLst/>
          </a:prstGeom>
          <a:noFill/>
          <a:ln>
            <a:noFill/>
          </a:ln>
        </p:spPr>
      </p:pic>
      <p:pic>
        <p:nvPicPr>
          <p:cNvPr id="73" name="Google Shape;73;p15" descr="Jogger on paved mountain highway running towards sunset"/>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6126400" y="3479001"/>
            <a:ext cx="5923195" cy="3284799"/>
          </a:xfrm>
          <a:prstGeom prst="rect">
            <a:avLst/>
          </a:prstGeom>
          <a:noFill/>
          <a:ln>
            <a:noFill/>
          </a:ln>
        </p:spPr>
      </p:pic>
      <p:pic>
        <p:nvPicPr>
          <p:cNvPr id="74" name="Google Shape;74;p15"/>
          <p:cNvPicPr preferRelativeResize="0"/>
          <p:nvPr/>
        </p:nvPicPr>
        <p:blipFill>
          <a:blip r:embed="rId6" cstate="email">
            <a:alphaModFix/>
            <a:extLst>
              <a:ext uri="{28A0092B-C50C-407E-A947-70E740481C1C}">
                <a14:useLocalDpi xmlns:a14="http://schemas.microsoft.com/office/drawing/2010/main"/>
              </a:ext>
            </a:extLst>
          </a:blip>
          <a:stretch>
            <a:fillRect/>
          </a:stretch>
        </p:blipFill>
        <p:spPr>
          <a:xfrm>
            <a:off x="101600" y="0"/>
            <a:ext cx="12192000" cy="6858000"/>
          </a:xfrm>
          <a:prstGeom prst="rect">
            <a:avLst/>
          </a:prstGeom>
          <a:noFill/>
          <a:ln>
            <a:noFill/>
          </a:ln>
        </p:spPr>
      </p:pic>
    </p:spTree>
    <p:extLst>
      <p:ext uri="{BB962C8B-B14F-4D97-AF65-F5344CB8AC3E}">
        <p14:creationId xmlns:p14="http://schemas.microsoft.com/office/powerpoint/2010/main" val="4173355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653667" y="701800"/>
            <a:ext cx="11538400" cy="5454400"/>
          </a:xfrm>
          <a:prstGeom prst="rect">
            <a:avLst/>
          </a:prstGeom>
        </p:spPr>
        <p:txBody>
          <a:bodyPr spcFirstLastPara="1" wrap="square" lIns="121900" tIns="121900" rIns="121900" bIns="121900" anchor="ctr" anchorCtr="0">
            <a:noAutofit/>
          </a:bodyPr>
          <a:lstStyle/>
          <a:p>
            <a:r>
              <a:rPr lang="en-US" sz="4933" dirty="0">
                <a:latin typeface="+mn-lt"/>
              </a:rPr>
              <a:t>Who is Family Water Alliance, Inc. ?</a:t>
            </a:r>
            <a:br>
              <a:rPr lang="en-US" sz="4933" dirty="0">
                <a:latin typeface="+mn-lt"/>
              </a:rPr>
            </a:br>
            <a:r>
              <a:rPr lang="en-US" sz="4933" dirty="0">
                <a:latin typeface="+mn-lt"/>
              </a:rPr>
              <a:t>40 years of working to protect family farms</a:t>
            </a:r>
            <a:br>
              <a:rPr lang="en-US" sz="4933" dirty="0">
                <a:latin typeface="+mn-lt"/>
              </a:rPr>
            </a:br>
            <a:r>
              <a:rPr lang="en-US" sz="4933" dirty="0">
                <a:latin typeface="+mn-lt"/>
              </a:rPr>
              <a:t>35 years of fish screens and relationships</a:t>
            </a:r>
            <a:endParaRPr sz="4933" dirty="0">
              <a:latin typeface="+mn-lt"/>
            </a:endParaRPr>
          </a:p>
        </p:txBody>
      </p:sp>
    </p:spTree>
    <p:extLst>
      <p:ext uri="{BB962C8B-B14F-4D97-AF65-F5344CB8AC3E}">
        <p14:creationId xmlns:p14="http://schemas.microsoft.com/office/powerpoint/2010/main" val="2820267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7" title="20230621_105058.jp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01600" y="101601"/>
            <a:ext cx="3945989" cy="3295593"/>
          </a:xfrm>
          <a:prstGeom prst="rect">
            <a:avLst/>
          </a:prstGeom>
          <a:noFill/>
          <a:ln>
            <a:noFill/>
          </a:ln>
        </p:spPr>
      </p:pic>
      <p:pic>
        <p:nvPicPr>
          <p:cNvPr id="85" name="Google Shape;85;p17" title="20210917_181811.jpg"/>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101601" y="3475567"/>
            <a:ext cx="3946004" cy="3295608"/>
          </a:xfrm>
          <a:prstGeom prst="rect">
            <a:avLst/>
          </a:prstGeom>
          <a:noFill/>
          <a:ln>
            <a:noFill/>
          </a:ln>
        </p:spPr>
      </p:pic>
      <p:pic>
        <p:nvPicPr>
          <p:cNvPr id="86" name="Google Shape;86;p17" title="20230621_143902.jpg"/>
          <p:cNvPicPr preferRelativeResize="0"/>
          <p:nvPr/>
        </p:nvPicPr>
        <p:blipFill rotWithShape="1">
          <a:blip r:embed="rId5" cstate="email">
            <a:alphaModFix/>
            <a:extLst>
              <a:ext uri="{28A0092B-C50C-407E-A947-70E740481C1C}">
                <a14:useLocalDpi xmlns:a14="http://schemas.microsoft.com/office/drawing/2010/main"/>
              </a:ext>
            </a:extLst>
          </a:blip>
          <a:srcRect/>
          <a:stretch/>
        </p:blipFill>
        <p:spPr>
          <a:xfrm>
            <a:off x="4123000" y="101601"/>
            <a:ext cx="7959603" cy="6647657"/>
          </a:xfrm>
          <a:prstGeom prst="rect">
            <a:avLst/>
          </a:prstGeom>
          <a:noFill/>
          <a:ln>
            <a:noFill/>
          </a:ln>
        </p:spPr>
      </p:pic>
    </p:spTree>
    <p:extLst>
      <p:ext uri="{BB962C8B-B14F-4D97-AF65-F5344CB8AC3E}">
        <p14:creationId xmlns:p14="http://schemas.microsoft.com/office/powerpoint/2010/main" val="1214591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653667" y="701800"/>
            <a:ext cx="11538400" cy="5454400"/>
          </a:xfrm>
          <a:prstGeom prst="rect">
            <a:avLst/>
          </a:prstGeom>
        </p:spPr>
        <p:txBody>
          <a:bodyPr spcFirstLastPara="1" wrap="square" lIns="121900" tIns="121900" rIns="121900" bIns="121900" anchor="ctr" anchorCtr="0">
            <a:noAutofit/>
          </a:bodyPr>
          <a:lstStyle/>
          <a:p>
            <a:endParaRPr sz="2667" dirty="0"/>
          </a:p>
          <a:p>
            <a:r>
              <a:rPr lang="en-US" sz="2667" dirty="0"/>
              <a:t>Dams are coming down, now what? </a:t>
            </a:r>
            <a:br>
              <a:rPr lang="en-US" sz="2667" dirty="0"/>
            </a:br>
            <a:br>
              <a:rPr lang="en-US" sz="2667" dirty="0"/>
            </a:br>
            <a:r>
              <a:rPr lang="en-US" sz="2667" dirty="0"/>
              <a:t>We all seemed to be attending meetings in the basin</a:t>
            </a:r>
            <a:br>
              <a:rPr lang="en-US" sz="2667" dirty="0"/>
            </a:br>
            <a:br>
              <a:rPr lang="en-US" sz="2667" dirty="0"/>
            </a:br>
            <a:r>
              <a:rPr lang="en-US" sz="2667" dirty="0"/>
              <a:t>Observing studies done with Trout Unlimited and fisheries agencies</a:t>
            </a:r>
            <a:br>
              <a:rPr lang="en-US" sz="2667" dirty="0"/>
            </a:br>
            <a:br>
              <a:rPr lang="en-US" sz="2667" dirty="0"/>
            </a:br>
            <a:r>
              <a:rPr lang="en-US" sz="2667" dirty="0"/>
              <a:t>Who is doing a plan? </a:t>
            </a:r>
            <a:br>
              <a:rPr lang="en-US" sz="2667" dirty="0"/>
            </a:br>
            <a:br>
              <a:rPr lang="en-US" sz="2667" dirty="0"/>
            </a:br>
            <a:r>
              <a:rPr lang="en-US" sz="2667" dirty="0"/>
              <a:t>Suggestion of a partnership by Dave </a:t>
            </a:r>
            <a:r>
              <a:rPr lang="en-US" sz="2667" dirty="0" err="1"/>
              <a:t>Meurer</a:t>
            </a:r>
            <a:br>
              <a:rPr lang="en-US" sz="2667" dirty="0"/>
            </a:br>
            <a:br>
              <a:rPr lang="en-US" sz="2667" dirty="0"/>
            </a:br>
            <a:r>
              <a:rPr lang="en-US" sz="2667" dirty="0"/>
              <a:t>Tours </a:t>
            </a:r>
            <a:r>
              <a:rPr lang="en-US" sz="2667" dirty="0" err="1"/>
              <a:t>tours</a:t>
            </a:r>
            <a:r>
              <a:rPr lang="en-US" sz="2667" dirty="0"/>
              <a:t> and more tours and meetings</a:t>
            </a:r>
            <a:endParaRPr sz="2667" dirty="0"/>
          </a:p>
          <a:p>
            <a:endParaRPr sz="2667" dirty="0"/>
          </a:p>
        </p:txBody>
      </p:sp>
    </p:spTree>
    <p:extLst>
      <p:ext uri="{BB962C8B-B14F-4D97-AF65-F5344CB8AC3E}">
        <p14:creationId xmlns:p14="http://schemas.microsoft.com/office/powerpoint/2010/main" val="326942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653667" y="463600"/>
            <a:ext cx="5564800" cy="5692800"/>
          </a:xfrm>
          <a:prstGeom prst="rect">
            <a:avLst/>
          </a:prstGeom>
        </p:spPr>
        <p:txBody>
          <a:bodyPr spcFirstLastPara="1" wrap="square" lIns="121900" tIns="121900" rIns="121900" bIns="121900" anchor="ctr" anchorCtr="0">
            <a:noAutofit/>
          </a:bodyPr>
          <a:lstStyle/>
          <a:p>
            <a:r>
              <a:rPr lang="en" dirty="0">
                <a:latin typeface="+mj-lt"/>
              </a:rPr>
              <a:t>Where do we start?</a:t>
            </a:r>
            <a:endParaRPr dirty="0">
              <a:latin typeface="+mj-lt"/>
            </a:endParaRPr>
          </a:p>
        </p:txBody>
      </p:sp>
      <p:pic>
        <p:nvPicPr>
          <p:cNvPr id="98" name="Google Shape;98;p19" title="20250505_110442.jpg"/>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7141565" y="203201"/>
            <a:ext cx="4847232" cy="6462969"/>
          </a:xfrm>
          <a:prstGeom prst="rect">
            <a:avLst/>
          </a:prstGeom>
          <a:noFill/>
          <a:ln>
            <a:noFill/>
          </a:ln>
        </p:spPr>
      </p:pic>
    </p:spTree>
    <p:extLst>
      <p:ext uri="{BB962C8B-B14F-4D97-AF65-F5344CB8AC3E}">
        <p14:creationId xmlns:p14="http://schemas.microsoft.com/office/powerpoint/2010/main" val="93364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653667" y="701800"/>
            <a:ext cx="11538400" cy="5454400"/>
          </a:xfrm>
          <a:prstGeom prst="rect">
            <a:avLst/>
          </a:prstGeom>
        </p:spPr>
        <p:txBody>
          <a:bodyPr spcFirstLastPara="1" wrap="square" lIns="121900" tIns="121900" rIns="121900" bIns="121900" anchor="ctr" anchorCtr="0">
            <a:noAutofit/>
          </a:bodyPr>
          <a:lstStyle/>
          <a:p>
            <a:pPr algn="ctr">
              <a:lnSpc>
                <a:spcPct val="115000"/>
              </a:lnSpc>
            </a:pPr>
            <a:r>
              <a:rPr lang="en" sz="3733" dirty="0">
                <a:solidFill>
                  <a:srgbClr val="FFFFFF"/>
                </a:solidFill>
                <a:latin typeface="+mj-lt"/>
                <a:ea typeface="Arial"/>
                <a:cs typeface="Arial"/>
                <a:sym typeface="Arial"/>
              </a:rPr>
              <a:t>The Klamath Basin Fish Screen Program</a:t>
            </a:r>
            <a:endParaRPr sz="3733" dirty="0">
              <a:solidFill>
                <a:srgbClr val="FFFFFF"/>
              </a:solidFill>
              <a:latin typeface="+mj-lt"/>
              <a:ea typeface="Arial"/>
              <a:cs typeface="Arial"/>
              <a:sym typeface="Arial"/>
            </a:endParaRPr>
          </a:p>
          <a:p>
            <a:pPr algn="ctr">
              <a:lnSpc>
                <a:spcPct val="115000"/>
              </a:lnSpc>
            </a:pPr>
            <a:endParaRPr sz="3733" dirty="0">
              <a:solidFill>
                <a:srgbClr val="FFFFFF"/>
              </a:solidFill>
              <a:latin typeface="+mj-lt"/>
              <a:ea typeface="Arial"/>
              <a:cs typeface="Arial"/>
              <a:sym typeface="Arial"/>
            </a:endParaRPr>
          </a:p>
          <a:p>
            <a:pPr marL="609585" indent="-516454">
              <a:lnSpc>
                <a:spcPct val="115000"/>
              </a:lnSpc>
              <a:buClr>
                <a:srgbClr val="FFFFFF"/>
              </a:buClr>
              <a:buSzPts val="2500"/>
              <a:buFont typeface="Arial"/>
              <a:buChar char="●"/>
            </a:pPr>
            <a:r>
              <a:rPr lang="en" sz="3333" dirty="0">
                <a:solidFill>
                  <a:srgbClr val="FFFFFF"/>
                </a:solidFill>
                <a:latin typeface="+mj-lt"/>
                <a:ea typeface="Arial"/>
                <a:cs typeface="Arial"/>
                <a:sym typeface="Arial"/>
              </a:rPr>
              <a:t>The fish are here</a:t>
            </a:r>
            <a:endParaRPr sz="3333" dirty="0">
              <a:solidFill>
                <a:srgbClr val="FFFFFF"/>
              </a:solidFill>
              <a:latin typeface="+mj-lt"/>
              <a:ea typeface="Arial"/>
              <a:cs typeface="Arial"/>
              <a:sym typeface="Arial"/>
            </a:endParaRPr>
          </a:p>
          <a:p>
            <a:pPr marL="609585" indent="-516454">
              <a:lnSpc>
                <a:spcPct val="115000"/>
              </a:lnSpc>
              <a:buClr>
                <a:srgbClr val="FFFFFF"/>
              </a:buClr>
              <a:buSzPts val="2500"/>
              <a:buFont typeface="Arial"/>
              <a:buChar char="●"/>
            </a:pPr>
            <a:r>
              <a:rPr lang="en" sz="3333" dirty="0">
                <a:solidFill>
                  <a:srgbClr val="FFFFFF"/>
                </a:solidFill>
                <a:latin typeface="+mj-lt"/>
                <a:ea typeface="Arial"/>
                <a:cs typeface="Arial"/>
                <a:sym typeface="Arial"/>
              </a:rPr>
              <a:t>Time is critical as is funding</a:t>
            </a:r>
            <a:endParaRPr sz="3333" dirty="0">
              <a:solidFill>
                <a:srgbClr val="FFFFFF"/>
              </a:solidFill>
              <a:latin typeface="+mj-lt"/>
              <a:ea typeface="Arial"/>
              <a:cs typeface="Arial"/>
              <a:sym typeface="Arial"/>
            </a:endParaRPr>
          </a:p>
          <a:p>
            <a:pPr marL="609585" indent="-516454">
              <a:lnSpc>
                <a:spcPct val="115000"/>
              </a:lnSpc>
              <a:buClr>
                <a:srgbClr val="FFFFFF"/>
              </a:buClr>
              <a:buSzPts val="2500"/>
              <a:buFont typeface="Arial"/>
              <a:buChar char="●"/>
            </a:pPr>
            <a:r>
              <a:rPr lang="en" sz="3333" dirty="0">
                <a:solidFill>
                  <a:srgbClr val="FFFFFF"/>
                </a:solidFill>
                <a:latin typeface="+mj-lt"/>
                <a:ea typeface="Arial"/>
                <a:cs typeface="Arial"/>
                <a:sym typeface="Arial"/>
              </a:rPr>
              <a:t>Design build and adaptive management</a:t>
            </a:r>
            <a:endParaRPr sz="3333" dirty="0">
              <a:solidFill>
                <a:srgbClr val="FFFFFF"/>
              </a:solidFill>
              <a:latin typeface="+mj-lt"/>
              <a:ea typeface="Arial"/>
              <a:cs typeface="Arial"/>
              <a:sym typeface="Arial"/>
            </a:endParaRPr>
          </a:p>
          <a:p>
            <a:pPr marL="609585" indent="-516454">
              <a:lnSpc>
                <a:spcPct val="115000"/>
              </a:lnSpc>
              <a:buClr>
                <a:srgbClr val="FFFFFF"/>
              </a:buClr>
              <a:buSzPts val="2500"/>
              <a:buFont typeface="Arial"/>
              <a:buChar char="●"/>
            </a:pPr>
            <a:r>
              <a:rPr lang="en" sz="3333" dirty="0">
                <a:solidFill>
                  <a:srgbClr val="FFFFFF"/>
                </a:solidFill>
                <a:latin typeface="+mj-lt"/>
                <a:ea typeface="Arial"/>
                <a:cs typeface="Arial"/>
                <a:sym typeface="Arial"/>
              </a:rPr>
              <a:t>The first Keno screens must work</a:t>
            </a:r>
            <a:endParaRPr sz="3333" dirty="0">
              <a:solidFill>
                <a:srgbClr val="FFFFFF"/>
              </a:solidFill>
              <a:latin typeface="+mj-lt"/>
              <a:ea typeface="Arial"/>
              <a:cs typeface="Arial"/>
              <a:sym typeface="Arial"/>
            </a:endParaRPr>
          </a:p>
          <a:p>
            <a:pPr marL="609585" indent="-516454">
              <a:lnSpc>
                <a:spcPct val="115000"/>
              </a:lnSpc>
              <a:buClr>
                <a:srgbClr val="FFFFFF"/>
              </a:buClr>
              <a:buSzPts val="2500"/>
              <a:buFont typeface="Arial"/>
              <a:buChar char="●"/>
            </a:pPr>
            <a:r>
              <a:rPr lang="en" sz="3333" dirty="0">
                <a:solidFill>
                  <a:srgbClr val="FFFFFF"/>
                </a:solidFill>
                <a:latin typeface="+mj-lt"/>
                <a:ea typeface="Arial"/>
                <a:cs typeface="Arial"/>
                <a:sym typeface="Arial"/>
              </a:rPr>
              <a:t>Landowners have been responsive</a:t>
            </a:r>
            <a:endParaRPr sz="2667" dirty="0">
              <a:latin typeface="+mj-lt"/>
            </a:endParaRPr>
          </a:p>
          <a:p>
            <a:endParaRPr sz="2667" dirty="0">
              <a:latin typeface="+mj-lt"/>
            </a:endParaRPr>
          </a:p>
          <a:p>
            <a:endParaRPr sz="2667" dirty="0">
              <a:latin typeface="+mj-lt"/>
            </a:endParaRPr>
          </a:p>
        </p:txBody>
      </p:sp>
    </p:spTree>
    <p:extLst>
      <p:ext uri="{BB962C8B-B14F-4D97-AF65-F5344CB8AC3E}">
        <p14:creationId xmlns:p14="http://schemas.microsoft.com/office/powerpoint/2010/main" val="271654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idx="4294967295"/>
          </p:nvPr>
        </p:nvSpPr>
        <p:spPr>
          <a:xfrm>
            <a:off x="415600" y="5363800"/>
            <a:ext cx="11360800" cy="763600"/>
          </a:xfrm>
          <a:prstGeom prst="rect">
            <a:avLst/>
          </a:prstGeom>
        </p:spPr>
        <p:txBody>
          <a:bodyPr spcFirstLastPara="1" wrap="square" lIns="121900" tIns="121900" rIns="121900" bIns="121900" anchor="t" anchorCtr="0">
            <a:noAutofit/>
          </a:bodyPr>
          <a:lstStyle/>
          <a:p>
            <a:r>
              <a:rPr lang="en">
                <a:highlight>
                  <a:schemeClr val="lt1"/>
                </a:highlight>
              </a:rPr>
              <a:t>Explaining what we do and listening to others</a:t>
            </a:r>
            <a:endParaRPr>
              <a:highlight>
                <a:schemeClr val="lt1"/>
              </a:highlight>
            </a:endParaRPr>
          </a:p>
        </p:txBody>
      </p:sp>
      <p:pic>
        <p:nvPicPr>
          <p:cNvPr id="109" name="Google Shape;109;p21" title="20231212_101207.jp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11034" y="1821200"/>
            <a:ext cx="3945997" cy="3215605"/>
          </a:xfrm>
          <a:prstGeom prst="rect">
            <a:avLst/>
          </a:prstGeom>
          <a:noFill/>
          <a:ln>
            <a:noFill/>
          </a:ln>
        </p:spPr>
      </p:pic>
      <p:pic>
        <p:nvPicPr>
          <p:cNvPr id="110" name="Google Shape;110;p21" title="20230911_140634.jpg"/>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4130701" y="1821201"/>
            <a:ext cx="3945964" cy="3215596"/>
          </a:xfrm>
          <a:prstGeom prst="rect">
            <a:avLst/>
          </a:prstGeom>
          <a:noFill/>
          <a:ln>
            <a:noFill/>
          </a:ln>
        </p:spPr>
      </p:pic>
      <p:pic>
        <p:nvPicPr>
          <p:cNvPr id="111" name="Google Shape;111;p21"/>
          <p:cNvPicPr preferRelativeResize="0"/>
          <p:nvPr/>
        </p:nvPicPr>
        <p:blipFill>
          <a:blip r:embed="rId5" cstate="email">
            <a:alphaModFix/>
            <a:extLst>
              <a:ext uri="{28A0092B-C50C-407E-A947-70E740481C1C}">
                <a14:useLocalDpi xmlns:a14="http://schemas.microsoft.com/office/drawing/2010/main"/>
              </a:ext>
            </a:extLst>
          </a:blip>
          <a:stretch>
            <a:fillRect/>
          </a:stretch>
        </p:blipFill>
        <p:spPr>
          <a:xfrm>
            <a:off x="8076667" y="1821200"/>
            <a:ext cx="4115333" cy="3096552"/>
          </a:xfrm>
          <a:prstGeom prst="rect">
            <a:avLst/>
          </a:prstGeom>
          <a:noFill/>
          <a:ln>
            <a:noFill/>
          </a:ln>
        </p:spPr>
      </p:pic>
    </p:spTree>
    <p:extLst>
      <p:ext uri="{BB962C8B-B14F-4D97-AF65-F5344CB8AC3E}">
        <p14:creationId xmlns:p14="http://schemas.microsoft.com/office/powerpoint/2010/main" val="794802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22"/>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0" y="1"/>
            <a:ext cx="6570264" cy="6858001"/>
          </a:xfrm>
          <a:prstGeom prst="rect">
            <a:avLst/>
          </a:prstGeom>
          <a:noFill/>
          <a:ln>
            <a:noFill/>
          </a:ln>
        </p:spPr>
      </p:pic>
      <p:pic>
        <p:nvPicPr>
          <p:cNvPr id="117" name="Google Shape;117;p22"/>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5435234" y="0"/>
            <a:ext cx="6756765" cy="6858000"/>
          </a:xfrm>
          <a:prstGeom prst="rect">
            <a:avLst/>
          </a:prstGeom>
          <a:noFill/>
          <a:ln>
            <a:noFill/>
          </a:ln>
        </p:spPr>
      </p:pic>
    </p:spTree>
    <p:extLst>
      <p:ext uri="{BB962C8B-B14F-4D97-AF65-F5344CB8AC3E}">
        <p14:creationId xmlns:p14="http://schemas.microsoft.com/office/powerpoint/2010/main" val="559494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653667" y="701800"/>
            <a:ext cx="11538400" cy="5454400"/>
          </a:xfrm>
          <a:prstGeom prst="rect">
            <a:avLst/>
          </a:prstGeom>
        </p:spPr>
        <p:txBody>
          <a:bodyPr spcFirstLastPara="1" wrap="square" lIns="121900" tIns="121900" rIns="121900" bIns="121900" anchor="ctr" anchorCtr="0">
            <a:noAutofit/>
          </a:bodyPr>
          <a:lstStyle/>
          <a:p>
            <a:pPr>
              <a:lnSpc>
                <a:spcPct val="115000"/>
              </a:lnSpc>
            </a:pPr>
            <a:r>
              <a:rPr lang="en" sz="3333" dirty="0">
                <a:solidFill>
                  <a:srgbClr val="FFFFFF"/>
                </a:solidFill>
                <a:latin typeface="+mj-lt"/>
                <a:ea typeface="Arial"/>
                <a:cs typeface="Arial"/>
                <a:sym typeface="Arial"/>
              </a:rPr>
              <a:t>Some of these names you will know. </a:t>
            </a:r>
            <a:endParaRPr sz="3333" dirty="0">
              <a:solidFill>
                <a:srgbClr val="FFFFFF"/>
              </a:solidFill>
              <a:latin typeface="+mj-lt"/>
              <a:ea typeface="Arial"/>
              <a:cs typeface="Arial"/>
              <a:sym typeface="Arial"/>
            </a:endParaRPr>
          </a:p>
          <a:p>
            <a:pPr>
              <a:lnSpc>
                <a:spcPct val="115000"/>
              </a:lnSpc>
            </a:pPr>
            <a:r>
              <a:rPr lang="en" sz="3333" dirty="0">
                <a:solidFill>
                  <a:srgbClr val="FFFFFF"/>
                </a:solidFill>
                <a:latin typeface="+mj-lt"/>
                <a:ea typeface="Arial"/>
                <a:cs typeface="Arial"/>
                <a:sym typeface="Arial"/>
              </a:rPr>
              <a:t>Frankie Meyers, Michael Belchik, &amp; Bob Pagliuco</a:t>
            </a:r>
            <a:endParaRPr sz="3333" dirty="0">
              <a:solidFill>
                <a:srgbClr val="FFFFFF"/>
              </a:solidFill>
              <a:latin typeface="+mj-lt"/>
              <a:ea typeface="Arial"/>
              <a:cs typeface="Arial"/>
              <a:sym typeface="Arial"/>
            </a:endParaRPr>
          </a:p>
          <a:p>
            <a:pPr>
              <a:lnSpc>
                <a:spcPct val="115000"/>
              </a:lnSpc>
            </a:pPr>
            <a:r>
              <a:rPr lang="en" sz="3333" dirty="0">
                <a:solidFill>
                  <a:srgbClr val="FFFFFF"/>
                </a:solidFill>
                <a:latin typeface="+mj-lt"/>
                <a:ea typeface="Arial"/>
                <a:cs typeface="Arial"/>
                <a:sym typeface="Arial"/>
              </a:rPr>
              <a:t>Some of the names you won’t </a:t>
            </a:r>
            <a:endParaRPr sz="3333" dirty="0">
              <a:solidFill>
                <a:srgbClr val="FFFFFF"/>
              </a:solidFill>
              <a:latin typeface="+mj-lt"/>
              <a:ea typeface="Arial"/>
              <a:cs typeface="Arial"/>
              <a:sym typeface="Arial"/>
            </a:endParaRPr>
          </a:p>
          <a:p>
            <a:pPr>
              <a:lnSpc>
                <a:spcPct val="115000"/>
              </a:lnSpc>
            </a:pPr>
            <a:r>
              <a:rPr lang="en" sz="3333" dirty="0">
                <a:solidFill>
                  <a:srgbClr val="FFFFFF"/>
                </a:solidFill>
                <a:latin typeface="+mj-lt"/>
                <a:ea typeface="Arial"/>
                <a:cs typeface="Arial"/>
                <a:sym typeface="Arial"/>
              </a:rPr>
              <a:t>Joe Carrancho, Marion Mathis &amp; Jerry Maltby</a:t>
            </a:r>
            <a:endParaRPr sz="3333" dirty="0">
              <a:solidFill>
                <a:srgbClr val="FFFFFF"/>
              </a:solidFill>
              <a:latin typeface="+mj-lt"/>
              <a:ea typeface="Arial"/>
              <a:cs typeface="Arial"/>
              <a:sym typeface="Arial"/>
            </a:endParaRPr>
          </a:p>
          <a:p>
            <a:pPr>
              <a:lnSpc>
                <a:spcPct val="115000"/>
              </a:lnSpc>
            </a:pPr>
            <a:endParaRPr sz="3333" dirty="0">
              <a:solidFill>
                <a:srgbClr val="FFFFFF"/>
              </a:solidFill>
              <a:latin typeface="+mj-lt"/>
              <a:ea typeface="Arial"/>
              <a:cs typeface="Arial"/>
              <a:sym typeface="Arial"/>
            </a:endParaRPr>
          </a:p>
          <a:p>
            <a:r>
              <a:rPr lang="en" sz="2667" dirty="0">
                <a:latin typeface="+mj-lt"/>
              </a:rPr>
              <a:t>But you are connected by the river that runs through us all. </a:t>
            </a:r>
            <a:endParaRPr sz="2667" dirty="0">
              <a:latin typeface="+mj-lt"/>
            </a:endParaRPr>
          </a:p>
          <a:p>
            <a:endParaRPr sz="2667" dirty="0">
              <a:latin typeface="+mj-lt"/>
            </a:endParaRPr>
          </a:p>
        </p:txBody>
      </p:sp>
    </p:spTree>
    <p:extLst>
      <p:ext uri="{BB962C8B-B14F-4D97-AF65-F5344CB8AC3E}">
        <p14:creationId xmlns:p14="http://schemas.microsoft.com/office/powerpoint/2010/main" val="3036483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4"/>
          <p:cNvSpPr txBox="1">
            <a:spLocks noGrp="1"/>
          </p:cNvSpPr>
          <p:nvPr>
            <p:ph type="body" idx="4294967295"/>
          </p:nvPr>
        </p:nvSpPr>
        <p:spPr>
          <a:xfrm>
            <a:off x="215600" y="5307367"/>
            <a:ext cx="5880400" cy="2258800"/>
          </a:xfrm>
          <a:prstGeom prst="rect">
            <a:avLst/>
          </a:prstGeom>
          <a:solidFill>
            <a:srgbClr val="FFFFFF"/>
          </a:solidFill>
        </p:spPr>
        <p:txBody>
          <a:bodyPr spcFirstLastPara="1" wrap="square" lIns="121900" tIns="121900" rIns="121900" bIns="121900" anchor="t" anchorCtr="0">
            <a:noAutofit/>
          </a:bodyPr>
          <a:lstStyle/>
          <a:p>
            <a:pPr marL="0" indent="0">
              <a:spcAft>
                <a:spcPts val="2133"/>
              </a:spcAft>
              <a:buNone/>
            </a:pPr>
            <a:r>
              <a:rPr lang="en" dirty="0">
                <a:solidFill>
                  <a:schemeClr val="accent1"/>
                </a:solidFill>
                <a:latin typeface="+mn-lt"/>
              </a:rPr>
              <a:t>It is more than just screens, it is families, farms, fish and the people who depend on them. It is our world. </a:t>
            </a:r>
            <a:endParaRPr dirty="0">
              <a:solidFill>
                <a:schemeClr val="accent1"/>
              </a:solidFill>
              <a:latin typeface="+mn-lt"/>
            </a:endParaRPr>
          </a:p>
        </p:txBody>
      </p:sp>
      <p:pic>
        <p:nvPicPr>
          <p:cNvPr id="128" name="Google Shape;128;p24" title="20211120_184949 (3).jp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8128800" y="-239800"/>
            <a:ext cx="3946000" cy="3715400"/>
          </a:xfrm>
          <a:prstGeom prst="rect">
            <a:avLst/>
          </a:prstGeom>
          <a:noFill/>
          <a:ln>
            <a:noFill/>
          </a:ln>
        </p:spPr>
      </p:pic>
      <p:pic>
        <p:nvPicPr>
          <p:cNvPr id="129" name="Google Shape;129;p24" title="20220101_110913.jpg"/>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8128799" y="3475601"/>
            <a:ext cx="3945991" cy="3295596"/>
          </a:xfrm>
          <a:prstGeom prst="rect">
            <a:avLst/>
          </a:prstGeom>
          <a:noFill/>
          <a:ln>
            <a:noFill/>
          </a:ln>
        </p:spPr>
      </p:pic>
      <p:pic>
        <p:nvPicPr>
          <p:cNvPr id="130" name="Google Shape;130;p24" title="20220615_205039.jpg"/>
          <p:cNvPicPr preferRelativeResize="0"/>
          <p:nvPr/>
        </p:nvPicPr>
        <p:blipFill>
          <a:blip r:embed="rId5" cstate="email">
            <a:alphaModFix/>
            <a:extLst>
              <a:ext uri="{28A0092B-C50C-407E-A947-70E740481C1C}">
                <a14:useLocalDpi xmlns:a14="http://schemas.microsoft.com/office/drawing/2010/main"/>
              </a:ext>
            </a:extLst>
          </a:blip>
          <a:stretch>
            <a:fillRect/>
          </a:stretch>
        </p:blipFill>
        <p:spPr>
          <a:xfrm>
            <a:off x="1" y="-395200"/>
            <a:ext cx="8128799" cy="5510733"/>
          </a:xfrm>
          <a:prstGeom prst="rect">
            <a:avLst/>
          </a:prstGeom>
          <a:noFill/>
          <a:ln>
            <a:noFill/>
          </a:ln>
        </p:spPr>
      </p:pic>
    </p:spTree>
    <p:extLst>
      <p:ext uri="{BB962C8B-B14F-4D97-AF65-F5344CB8AC3E}">
        <p14:creationId xmlns:p14="http://schemas.microsoft.com/office/powerpoint/2010/main" val="3999729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uva 2" descr="Kuva, joka sisältää kohteen liikenne, kuvakaappaus, teksti, piha-&#10;&#10;Kuvaus luotu automaattisesti">
            <a:extLst>
              <a:ext uri="{FF2B5EF4-FFF2-40B4-BE49-F238E27FC236}">
                <a16:creationId xmlns:a16="http://schemas.microsoft.com/office/drawing/2014/main" id="{EEF1DD9C-005F-FDE3-EF6D-E6B9AE5FEA9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1"/>
            <a:ext cx="12192000" cy="6857998"/>
          </a:xfrm>
          <a:prstGeom prst="rect">
            <a:avLst/>
          </a:prstGeom>
          <a:noFill/>
        </p:spPr>
      </p:pic>
      <p:sp>
        <p:nvSpPr>
          <p:cNvPr id="2" name="Otsikko 1">
            <a:extLst>
              <a:ext uri="{FF2B5EF4-FFF2-40B4-BE49-F238E27FC236}">
                <a16:creationId xmlns:a16="http://schemas.microsoft.com/office/drawing/2014/main" id="{2BE68EC0-0188-6449-897D-109B5B60A290}"/>
              </a:ext>
            </a:extLst>
          </p:cNvPr>
          <p:cNvSpPr>
            <a:spLocks noGrp="1"/>
          </p:cNvSpPr>
          <p:nvPr>
            <p:ph type="ctrTitle"/>
          </p:nvPr>
        </p:nvSpPr>
        <p:spPr>
          <a:xfrm>
            <a:off x="975360" y="4223592"/>
            <a:ext cx="10241280" cy="2184717"/>
          </a:xfrm>
        </p:spPr>
        <p:txBody>
          <a:bodyPr anchor="ctr">
            <a:normAutofit/>
          </a:bodyPr>
          <a:lstStyle/>
          <a:p>
            <a:r>
              <a:rPr lang="en-US" sz="4400" b="1">
                <a:latin typeface="Mont Book" panose="020B0604020202020204" charset="0"/>
                <a:ea typeface="Calibri" panose="020F0502020204030204" pitchFamily="34" charset="0"/>
                <a:cs typeface="Calibri" panose="020F0502020204030204" pitchFamily="34" charset="0"/>
              </a:rPr>
              <a:t>Providing Upstream Passage with the Fishheart Hydraulic Fishway </a:t>
            </a:r>
            <a:endParaRPr lang="fi-FI" sz="3600" i="1">
              <a:latin typeface="Mont Heavy Italic"/>
            </a:endParaRPr>
          </a:p>
        </p:txBody>
      </p:sp>
    </p:spTree>
    <p:extLst>
      <p:ext uri="{BB962C8B-B14F-4D97-AF65-F5344CB8AC3E}">
        <p14:creationId xmlns:p14="http://schemas.microsoft.com/office/powerpoint/2010/main" val="3294798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tsikko 3">
            <a:extLst>
              <a:ext uri="{FF2B5EF4-FFF2-40B4-BE49-F238E27FC236}">
                <a16:creationId xmlns:a16="http://schemas.microsoft.com/office/drawing/2014/main" id="{76034CE2-9876-454A-93D8-9CE616E51893}"/>
              </a:ext>
            </a:extLst>
          </p:cNvPr>
          <p:cNvSpPr>
            <a:spLocks noGrp="1"/>
          </p:cNvSpPr>
          <p:nvPr>
            <p:ph type="ctrTitle"/>
          </p:nvPr>
        </p:nvSpPr>
        <p:spPr>
          <a:xfrm>
            <a:off x="327490" y="693440"/>
            <a:ext cx="4466580" cy="2003472"/>
          </a:xfrm>
        </p:spPr>
        <p:txBody>
          <a:bodyPr anchor="b">
            <a:normAutofit/>
          </a:bodyPr>
          <a:lstStyle/>
          <a:p>
            <a:r>
              <a:rPr lang="fi-FI" sz="4800"/>
              <a:t>Company</a:t>
            </a:r>
          </a:p>
        </p:txBody>
      </p:sp>
      <p:sp>
        <p:nvSpPr>
          <p:cNvPr id="5" name="Alaotsikko 4">
            <a:extLst>
              <a:ext uri="{FF2B5EF4-FFF2-40B4-BE49-F238E27FC236}">
                <a16:creationId xmlns:a16="http://schemas.microsoft.com/office/drawing/2014/main" id="{EB16C8CB-5C70-5945-A0FB-C9469D0AF831}"/>
              </a:ext>
            </a:extLst>
          </p:cNvPr>
          <p:cNvSpPr>
            <a:spLocks noGrp="1"/>
          </p:cNvSpPr>
          <p:nvPr>
            <p:ph type="subTitle" idx="1"/>
          </p:nvPr>
        </p:nvSpPr>
        <p:spPr>
          <a:xfrm>
            <a:off x="977774" y="3004457"/>
            <a:ext cx="4971977" cy="2872468"/>
          </a:xfrm>
        </p:spPr>
        <p:txBody>
          <a:bodyPr/>
          <a:lstStyle/>
          <a:p>
            <a:pPr algn="l"/>
            <a:r>
              <a:rPr lang="en-US" sz="2400" b="1" err="1"/>
              <a:t>Fishheart</a:t>
            </a:r>
            <a:r>
              <a:rPr lang="en-US" sz="2400" b="1"/>
              <a:t> is an independent</a:t>
            </a:r>
            <a:br>
              <a:rPr lang="en-US" sz="2400" b="1"/>
            </a:br>
            <a:r>
              <a:rPr lang="en-US" sz="2400" b="1"/>
              <a:t>company focused on reviving migratory fish stocks with local partners.</a:t>
            </a:r>
            <a:endParaRPr lang="fi-FI" sz="2400" b="1"/>
          </a:p>
        </p:txBody>
      </p:sp>
      <p:pic>
        <p:nvPicPr>
          <p:cNvPr id="6" name="Kuva 5" descr="Kuva, joka sisältää kohteen lasi&#10;&#10;Kuvaus luotu automaattisesti">
            <a:extLst>
              <a:ext uri="{FF2B5EF4-FFF2-40B4-BE49-F238E27FC236}">
                <a16:creationId xmlns:a16="http://schemas.microsoft.com/office/drawing/2014/main" id="{95F21ACB-8CFC-6D4D-BBE4-5F6F16BFBF4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49866" y="1341638"/>
            <a:ext cx="4725969" cy="3911145"/>
          </a:xfrm>
          <a:prstGeom prst="rect">
            <a:avLst/>
          </a:prstGeom>
        </p:spPr>
      </p:pic>
    </p:spTree>
    <p:extLst>
      <p:ext uri="{BB962C8B-B14F-4D97-AF65-F5344CB8AC3E}">
        <p14:creationId xmlns:p14="http://schemas.microsoft.com/office/powerpoint/2010/main" val="2469851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kstiruutu 2">
            <a:extLst>
              <a:ext uri="{FF2B5EF4-FFF2-40B4-BE49-F238E27FC236}">
                <a16:creationId xmlns:a16="http://schemas.microsoft.com/office/drawing/2014/main" id="{DF9BD189-EF8E-B0A7-443A-21C53F9C4B68}"/>
              </a:ext>
            </a:extLst>
          </p:cNvPr>
          <p:cNvSpPr txBox="1"/>
          <p:nvPr/>
        </p:nvSpPr>
        <p:spPr>
          <a:xfrm>
            <a:off x="7553084" y="1222481"/>
            <a:ext cx="4613431" cy="451200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Floating/Moveable unit, with two fishway entrances.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rPr>
              <a:t>4 different attraction flows. </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rPr>
              <a:t>Steel frame, 6 valves, 1-3 pumps, two acrylic pipelines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rPr>
              <a:t>Two Fisheye multicamera/lighting systems.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rPr>
              <a:t>4 models for varying water depths.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Calibri" panose="020F0502020204030204"/>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sng" strike="noStrike" kern="1200" cap="none" spc="0" normalizeH="0" baseline="0" noProof="0">
                <a:ln>
                  <a:noFill/>
                </a:ln>
                <a:solidFill>
                  <a:srgbClr val="282B93"/>
                </a:solidFill>
                <a:effectLst/>
                <a:uLnTx/>
                <a:uFillTx/>
                <a:latin typeface="Mont Book" panose="020B0604020202020204" charset="0"/>
                <a:ea typeface="+mn-ea"/>
                <a:cs typeface="Calibri"/>
              </a:rPr>
              <a:t>Capacity 70,000 – 100,000 fish per day.</a:t>
            </a:r>
          </a:p>
        </p:txBody>
      </p:sp>
      <p:sp>
        <p:nvSpPr>
          <p:cNvPr id="10" name="Tekstiruutu 9">
            <a:extLst>
              <a:ext uri="{FF2B5EF4-FFF2-40B4-BE49-F238E27FC236}">
                <a16:creationId xmlns:a16="http://schemas.microsoft.com/office/drawing/2014/main" id="{F77FAF5C-FC9C-B23D-EE2E-892B04446964}"/>
              </a:ext>
            </a:extLst>
          </p:cNvPr>
          <p:cNvSpPr txBox="1"/>
          <p:nvPr/>
        </p:nvSpPr>
        <p:spPr>
          <a:xfrm>
            <a:off x="4724400" y="3227727"/>
            <a:ext cx="2743200" cy="40254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D1D1B"/>
              </a:solidFill>
              <a:effectLst/>
              <a:uLnTx/>
              <a:uFillTx/>
              <a:latin typeface="Calibri" panose="020F0502020204030204"/>
              <a:ea typeface="+mn-ea"/>
              <a:cs typeface="+mn-cs"/>
            </a:endParaRPr>
          </a:p>
        </p:txBody>
      </p:sp>
      <p:sp>
        <p:nvSpPr>
          <p:cNvPr id="12" name="Otsikko 3">
            <a:extLst>
              <a:ext uri="{FF2B5EF4-FFF2-40B4-BE49-F238E27FC236}">
                <a16:creationId xmlns:a16="http://schemas.microsoft.com/office/drawing/2014/main" id="{C1D182F8-A666-C694-2B0A-0A884ACCB1E4}"/>
              </a:ext>
            </a:extLst>
          </p:cNvPr>
          <p:cNvSpPr txBox="1">
            <a:spLocks/>
          </p:cNvSpPr>
          <p:nvPr/>
        </p:nvSpPr>
        <p:spPr>
          <a:xfrm>
            <a:off x="877019" y="375906"/>
            <a:ext cx="9144000" cy="7247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baseline="0">
                <a:solidFill>
                  <a:schemeClr val="accent2"/>
                </a:solidFill>
                <a:latin typeface="Mont Heavy" pitchFamily="2" charset="0"/>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i-FI" sz="4000" b="1" i="0" u="none" strike="noStrike" kern="1200" cap="none" spc="0" normalizeH="0" baseline="0" noProof="0">
                <a:ln>
                  <a:noFill/>
                </a:ln>
                <a:solidFill>
                  <a:srgbClr val="282B93"/>
                </a:solidFill>
                <a:effectLst/>
                <a:uLnTx/>
                <a:uFillTx/>
                <a:latin typeface="Mont Book" panose="020B0604020202020204" charset="0"/>
                <a:ea typeface="+mj-ea"/>
                <a:cs typeface="+mj-cs"/>
              </a:rPr>
              <a:t>The Fishheart Unit</a:t>
            </a:r>
          </a:p>
        </p:txBody>
      </p:sp>
      <p:pic>
        <p:nvPicPr>
          <p:cNvPr id="4" name="Kuva 3">
            <a:extLst>
              <a:ext uri="{FF2B5EF4-FFF2-40B4-BE49-F238E27FC236}">
                <a16:creationId xmlns:a16="http://schemas.microsoft.com/office/drawing/2014/main" id="{BD1B81C4-4A2A-2CBD-BA44-2ED30345766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50269" y="1439662"/>
            <a:ext cx="7094472" cy="4240588"/>
          </a:xfrm>
          <a:prstGeom prst="rect">
            <a:avLst/>
          </a:prstGeom>
        </p:spPr>
      </p:pic>
    </p:spTree>
    <p:extLst>
      <p:ext uri="{BB962C8B-B14F-4D97-AF65-F5344CB8AC3E}">
        <p14:creationId xmlns:p14="http://schemas.microsoft.com/office/powerpoint/2010/main" val="2851366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4D05335-1C6D-3D46-91DC-D55A1441468B}"/>
              </a:ext>
            </a:extLst>
          </p:cNvPr>
          <p:cNvSpPr>
            <a:spLocks noGrp="1"/>
          </p:cNvSpPr>
          <p:nvPr>
            <p:ph type="title"/>
          </p:nvPr>
        </p:nvSpPr>
        <p:spPr>
          <a:xfrm>
            <a:off x="222421" y="365125"/>
            <a:ext cx="11850129" cy="1325563"/>
          </a:xfrm>
        </p:spPr>
        <p:txBody>
          <a:bodyPr>
            <a:normAutofit/>
          </a:bodyPr>
          <a:lstStyle/>
          <a:p>
            <a:pPr algn="ctr"/>
            <a:r>
              <a:rPr lang="fi-FI" sz="4000">
                <a:latin typeface="Mont Book" panose="020B0604020202020204" charset="0"/>
              </a:rPr>
              <a:t>The Fishheart  Hydraulic Fishway</a:t>
            </a:r>
          </a:p>
        </p:txBody>
      </p:sp>
      <p:sp>
        <p:nvSpPr>
          <p:cNvPr id="7" name="Alaotsikko 4">
            <a:extLst>
              <a:ext uri="{FF2B5EF4-FFF2-40B4-BE49-F238E27FC236}">
                <a16:creationId xmlns:a16="http://schemas.microsoft.com/office/drawing/2014/main" id="{CE14947C-12C9-1545-92EF-6D9848F6D259}"/>
              </a:ext>
            </a:extLst>
          </p:cNvPr>
          <p:cNvSpPr txBox="1">
            <a:spLocks/>
          </p:cNvSpPr>
          <p:nvPr/>
        </p:nvSpPr>
        <p:spPr>
          <a:xfrm>
            <a:off x="9000296" y="1915973"/>
            <a:ext cx="3190234" cy="3023734"/>
          </a:xfrm>
          <a:prstGeom prst="rect">
            <a:avLst/>
          </a:prstGeom>
        </p:spPr>
        <p:txBody>
          <a:bodyPr anchor="ct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Italic"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Italic"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282B93"/>
                </a:solidFill>
                <a:effectLst/>
                <a:uLnTx/>
                <a:uFillTx/>
                <a:latin typeface="Mont Book" pitchFamily="2" charset="0"/>
                <a:ea typeface="+mn-ea"/>
                <a:cs typeface="+mn-cs"/>
              </a:rPr>
              <a:t>A video inside the </a:t>
            </a:r>
            <a:r>
              <a:rPr kumimoji="0" lang="en-US" sz="1800" b="1" i="0" u="none" strike="noStrike" kern="1200" cap="none" spc="0" normalizeH="0" baseline="0" noProof="0" err="1">
                <a:ln>
                  <a:noFill/>
                </a:ln>
                <a:solidFill>
                  <a:srgbClr val="282B93"/>
                </a:solidFill>
                <a:effectLst/>
                <a:uLnTx/>
                <a:uFillTx/>
                <a:latin typeface="Mont Book" pitchFamily="2" charset="0"/>
                <a:ea typeface="+mn-ea"/>
                <a:cs typeface="+mn-cs"/>
              </a:rPr>
              <a:t>Fishheart</a:t>
            </a:r>
            <a:r>
              <a:rPr kumimoji="0" lang="en-US" sz="1800" b="1" i="0" u="none" strike="noStrike" kern="1200" cap="none" spc="0" normalizeH="0" baseline="0" noProof="0">
                <a:ln>
                  <a:noFill/>
                </a:ln>
                <a:solidFill>
                  <a:srgbClr val="282B93"/>
                </a:solidFill>
                <a:effectLst/>
                <a:uLnTx/>
                <a:uFillTx/>
                <a:latin typeface="Mont Book" pitchFamily="2" charset="0"/>
                <a:ea typeface="+mn-ea"/>
                <a:cs typeface="+mn-cs"/>
              </a:rPr>
              <a:t> showing a school of Baltic herring.</a:t>
            </a:r>
            <a:endParaRPr kumimoji="0" lang="fi-FI" sz="1800" b="1" i="0" u="none" strike="noStrike" kern="1200" cap="none" spc="0" normalizeH="0" baseline="0" noProof="0">
              <a:ln>
                <a:noFill/>
              </a:ln>
              <a:solidFill>
                <a:srgbClr val="282B93"/>
              </a:solidFill>
              <a:effectLst/>
              <a:uLnTx/>
              <a:uFillTx/>
              <a:latin typeface="Mont Book" pitchFamily="2" charset="0"/>
              <a:ea typeface="+mn-ea"/>
              <a:cs typeface="+mn-cs"/>
            </a:endParaRPr>
          </a:p>
        </p:txBody>
      </p:sp>
      <p:pic>
        <p:nvPicPr>
          <p:cNvPr id="4" name="cyprinidae-taivalkoski">
            <a:hlinkClick r:id="" action="ppaction://media"/>
            <a:extLst>
              <a:ext uri="{FF2B5EF4-FFF2-40B4-BE49-F238E27FC236}">
                <a16:creationId xmlns:a16="http://schemas.microsoft.com/office/drawing/2014/main" id="{783B5D8D-8031-3027-F829-151E56969BA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9788" y="1686322"/>
            <a:ext cx="8093171" cy="4312142"/>
          </a:xfrm>
          <a:prstGeom prst="rect">
            <a:avLst/>
          </a:prstGeom>
        </p:spPr>
      </p:pic>
    </p:spTree>
    <p:extLst>
      <p:ext uri="{BB962C8B-B14F-4D97-AF65-F5344CB8AC3E}">
        <p14:creationId xmlns:p14="http://schemas.microsoft.com/office/powerpoint/2010/main" val="4291291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7C9675B-32A1-FE4D-92AD-1C7E92927140}"/>
              </a:ext>
            </a:extLst>
          </p:cNvPr>
          <p:cNvSpPr>
            <a:spLocks noGrp="1"/>
          </p:cNvSpPr>
          <p:nvPr>
            <p:ph type="title"/>
          </p:nvPr>
        </p:nvSpPr>
        <p:spPr>
          <a:xfrm>
            <a:off x="838200" y="365125"/>
            <a:ext cx="10515600" cy="1325563"/>
          </a:xfrm>
        </p:spPr>
        <p:txBody>
          <a:bodyPr anchor="ctr">
            <a:normAutofit/>
          </a:bodyPr>
          <a:lstStyle/>
          <a:p>
            <a:pPr algn="ctr"/>
            <a:r>
              <a:rPr lang="fi-FI" sz="4000">
                <a:latin typeface="Mont Book" panose="020B0604020202020204" charset="0"/>
              </a:rPr>
              <a:t>The Satelliteheart Unit</a:t>
            </a:r>
          </a:p>
        </p:txBody>
      </p:sp>
      <p:sp>
        <p:nvSpPr>
          <p:cNvPr id="4" name="Tekstin paikkamerkki 3">
            <a:extLst>
              <a:ext uri="{FF2B5EF4-FFF2-40B4-BE49-F238E27FC236}">
                <a16:creationId xmlns:a16="http://schemas.microsoft.com/office/drawing/2014/main" id="{166D2BE7-4421-3340-8E89-45BFD9D8175B}"/>
              </a:ext>
            </a:extLst>
          </p:cNvPr>
          <p:cNvSpPr>
            <a:spLocks noGrp="1"/>
          </p:cNvSpPr>
          <p:nvPr>
            <p:ph sz="half" idx="2"/>
          </p:nvPr>
        </p:nvSpPr>
        <p:spPr>
          <a:xfrm>
            <a:off x="6807074" y="1799099"/>
            <a:ext cx="4896090" cy="4139921"/>
          </a:xfrm>
        </p:spPr>
        <p:txBody>
          <a:bodyPr vert="horz" lIns="91440" tIns="45720" rIns="91440" bIns="45720" rtlCol="0" anchor="t">
            <a:noAutofit/>
          </a:bodyPr>
          <a:lstStyle/>
          <a:p>
            <a:r>
              <a:rPr lang="en-US" sz="1600" b="1"/>
              <a:t>Designed for smaller rivers with less fish.</a:t>
            </a:r>
          </a:p>
          <a:p>
            <a:pPr marL="0" indent="0">
              <a:buNone/>
            </a:pPr>
            <a:endParaRPr lang="en-US" sz="1600" b="1"/>
          </a:p>
          <a:p>
            <a:r>
              <a:rPr lang="en-US" sz="1600" b="1"/>
              <a:t>Uses the same technology as the </a:t>
            </a:r>
            <a:r>
              <a:rPr lang="en-US" sz="1600" b="1" err="1"/>
              <a:t>Fishheart</a:t>
            </a:r>
            <a:r>
              <a:rPr lang="en-US" sz="1600" b="1"/>
              <a:t>.</a:t>
            </a:r>
          </a:p>
          <a:p>
            <a:pPr marL="0" indent="0">
              <a:buNone/>
            </a:pPr>
            <a:endParaRPr lang="en-US" sz="1600" b="1"/>
          </a:p>
          <a:p>
            <a:r>
              <a:rPr lang="en-US" sz="1600" b="1"/>
              <a:t>Can be deployed in combination with the </a:t>
            </a:r>
            <a:r>
              <a:rPr lang="en-US" sz="1600" b="1" err="1"/>
              <a:t>Fishheart</a:t>
            </a:r>
            <a:r>
              <a:rPr lang="en-US" sz="1600" b="1"/>
              <a:t> as an additional entry.</a:t>
            </a:r>
          </a:p>
          <a:p>
            <a:pPr marL="0" indent="0">
              <a:buNone/>
            </a:pPr>
            <a:endParaRPr lang="fi-FI" sz="1600" b="1"/>
          </a:p>
          <a:p>
            <a:r>
              <a:rPr lang="en-US" sz="1600" b="1" err="1"/>
              <a:t>Satelliteheart</a:t>
            </a:r>
            <a:r>
              <a:rPr lang="en-US" sz="1600" b="1"/>
              <a:t> can also be integrated into underperforming fish passages to improve efficiency/effectiveness.</a:t>
            </a:r>
            <a:endParaRPr lang="fi-FI" sz="1600" b="1"/>
          </a:p>
        </p:txBody>
      </p:sp>
      <p:pic>
        <p:nvPicPr>
          <p:cNvPr id="9" name="Kuva 9">
            <a:extLst>
              <a:ext uri="{FF2B5EF4-FFF2-40B4-BE49-F238E27FC236}">
                <a16:creationId xmlns:a16="http://schemas.microsoft.com/office/drawing/2014/main" id="{BC69EEBE-3D5B-CF75-2B5E-3539C0ACC56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36561" y="1693272"/>
            <a:ext cx="5643715" cy="4245748"/>
          </a:xfrm>
          <a:prstGeom prst="rect">
            <a:avLst/>
          </a:prstGeom>
        </p:spPr>
      </p:pic>
    </p:spTree>
    <p:extLst>
      <p:ext uri="{BB962C8B-B14F-4D97-AF65-F5344CB8AC3E}">
        <p14:creationId xmlns:p14="http://schemas.microsoft.com/office/powerpoint/2010/main" val="4011169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4D05335-1C6D-3D46-91DC-D55A1441468B}"/>
              </a:ext>
            </a:extLst>
          </p:cNvPr>
          <p:cNvSpPr>
            <a:spLocks noGrp="1"/>
          </p:cNvSpPr>
          <p:nvPr>
            <p:ph type="title"/>
          </p:nvPr>
        </p:nvSpPr>
        <p:spPr>
          <a:xfrm>
            <a:off x="358345" y="365125"/>
            <a:ext cx="11800699" cy="1325563"/>
          </a:xfrm>
        </p:spPr>
        <p:txBody>
          <a:bodyPr>
            <a:noAutofit/>
          </a:bodyPr>
          <a:lstStyle/>
          <a:p>
            <a:pPr algn="ctr"/>
            <a:r>
              <a:rPr lang="fi-FI" sz="4000">
                <a:latin typeface="Mont Book" panose="020B0604020202020204" charset="0"/>
              </a:rPr>
              <a:t>The Fishheart Hydraulic Fishway</a:t>
            </a:r>
          </a:p>
        </p:txBody>
      </p:sp>
      <p:pic>
        <p:nvPicPr>
          <p:cNvPr id="6" name="IMG_6457.MOV" descr="IMG_6457.MOV">
            <a:hlinkClick r:id="" action="ppaction://media"/>
            <a:extLst>
              <a:ext uri="{FF2B5EF4-FFF2-40B4-BE49-F238E27FC236}">
                <a16:creationId xmlns:a16="http://schemas.microsoft.com/office/drawing/2014/main" id="{66D0EBF2-43B7-1B4F-9318-70236C6E9C4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81525" y="1854744"/>
            <a:ext cx="7649756" cy="4302988"/>
          </a:xfrm>
          <a:prstGeom prst="rect">
            <a:avLst/>
          </a:prstGeom>
        </p:spPr>
      </p:pic>
      <p:sp>
        <p:nvSpPr>
          <p:cNvPr id="7" name="Alaotsikko 4">
            <a:extLst>
              <a:ext uri="{FF2B5EF4-FFF2-40B4-BE49-F238E27FC236}">
                <a16:creationId xmlns:a16="http://schemas.microsoft.com/office/drawing/2014/main" id="{CE14947C-12C9-1545-92EF-6D9848F6D259}"/>
              </a:ext>
            </a:extLst>
          </p:cNvPr>
          <p:cNvSpPr txBox="1">
            <a:spLocks/>
          </p:cNvSpPr>
          <p:nvPr/>
        </p:nvSpPr>
        <p:spPr>
          <a:xfrm>
            <a:off x="8611564" y="2473394"/>
            <a:ext cx="3368233" cy="2804654"/>
          </a:xfrm>
          <a:prstGeom prst="rect">
            <a:avLst/>
          </a:prstGeom>
        </p:spPr>
        <p:txBody>
          <a:bodyPr anchor="ct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Italic"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Italic"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282B93"/>
                </a:solidFill>
                <a:effectLst/>
                <a:uLnTx/>
                <a:uFillTx/>
                <a:latin typeface="Mont Book" pitchFamily="2" charset="0"/>
                <a:ea typeface="+mn-ea"/>
                <a:cs typeface="+mn-cs"/>
              </a:rPr>
              <a:t>The innovative technology of the hydraulic Fishheart fishway SAVES water, money and fish</a:t>
            </a:r>
            <a:r>
              <a:rPr kumimoji="0" lang="en-US" sz="1600" b="1" i="0" u="none" strike="noStrike" kern="1200" cap="none" spc="0" normalizeH="0" baseline="0" noProof="0">
                <a:ln>
                  <a:noFill/>
                </a:ln>
                <a:solidFill>
                  <a:srgbClr val="282B93"/>
                </a:solidFill>
                <a:effectLst/>
                <a:uLnTx/>
                <a:uFillTx/>
                <a:latin typeface="Mont Book" pitchFamily="2" charset="0"/>
                <a:ea typeface="+mn-ea"/>
                <a:cs typeface="+mn-cs"/>
              </a:rPr>
              <a:t>.</a:t>
            </a:r>
            <a:endParaRPr kumimoji="0" lang="fi-FI" sz="1600" b="1" i="0" u="none" strike="noStrike" kern="1200" cap="none" spc="0" normalizeH="0" baseline="0" noProof="0">
              <a:ln>
                <a:noFill/>
              </a:ln>
              <a:solidFill>
                <a:srgbClr val="282B93"/>
              </a:solidFill>
              <a:effectLst/>
              <a:uLnTx/>
              <a:uFillTx/>
              <a:latin typeface="Mont Book" pitchFamily="2" charset="0"/>
              <a:ea typeface="+mn-ea"/>
              <a:cs typeface="+mn-cs"/>
            </a:endParaRPr>
          </a:p>
        </p:txBody>
      </p:sp>
    </p:spTree>
    <p:extLst>
      <p:ext uri="{BB962C8B-B14F-4D97-AF65-F5344CB8AC3E}">
        <p14:creationId xmlns:p14="http://schemas.microsoft.com/office/powerpoint/2010/main" val="148142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6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1D83AD6-2C43-D743-A141-7285D794E6CE}"/>
              </a:ext>
            </a:extLst>
          </p:cNvPr>
          <p:cNvSpPr>
            <a:spLocks noGrp="1"/>
          </p:cNvSpPr>
          <p:nvPr>
            <p:ph type="title"/>
          </p:nvPr>
        </p:nvSpPr>
        <p:spPr>
          <a:xfrm>
            <a:off x="944217" y="365125"/>
            <a:ext cx="10409583" cy="1345441"/>
          </a:xfrm>
        </p:spPr>
        <p:txBody>
          <a:bodyPr>
            <a:normAutofit/>
          </a:bodyPr>
          <a:lstStyle/>
          <a:p>
            <a:r>
              <a:rPr lang="en-US" sz="4800" i="1"/>
              <a:t>		</a:t>
            </a:r>
            <a:r>
              <a:rPr lang="en-US" sz="4000" err="1">
                <a:latin typeface="Mont Book" panose="020B0604020202020204" charset="0"/>
              </a:rPr>
              <a:t>Fishheart</a:t>
            </a:r>
            <a:r>
              <a:rPr lang="en-US" sz="4000">
                <a:latin typeface="Mont Book" panose="020B0604020202020204" charset="0"/>
              </a:rPr>
              <a:t> Fisheye </a:t>
            </a:r>
          </a:p>
        </p:txBody>
      </p:sp>
      <p:sp>
        <p:nvSpPr>
          <p:cNvPr id="7" name="Tekstiruutu 6">
            <a:extLst>
              <a:ext uri="{FF2B5EF4-FFF2-40B4-BE49-F238E27FC236}">
                <a16:creationId xmlns:a16="http://schemas.microsoft.com/office/drawing/2014/main" id="{EC468327-9A42-798B-C522-DFE1DC4A275D}"/>
              </a:ext>
            </a:extLst>
          </p:cNvPr>
          <p:cNvSpPr txBox="1"/>
          <p:nvPr/>
        </p:nvSpPr>
        <p:spPr>
          <a:xfrm>
            <a:off x="7511972" y="1634565"/>
            <a:ext cx="4592563" cy="480747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Fully automated fish identification system with multiple cameras and lighting system.</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Easy to integrate on existing fish passage systems.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Linked to our own portal - providing real time data, pictures and reports.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Accurate speciation, sizing and enumeration.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Capable of detecting and isolating undesireable species.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p:txBody>
      </p:sp>
      <p:pic>
        <p:nvPicPr>
          <p:cNvPr id="6" name="Kuva 5">
            <a:extLst>
              <a:ext uri="{FF2B5EF4-FFF2-40B4-BE49-F238E27FC236}">
                <a16:creationId xmlns:a16="http://schemas.microsoft.com/office/drawing/2014/main" id="{52A2F54C-BDC1-D9FF-E614-EA74D1E338E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20887" y="2103218"/>
            <a:ext cx="7024645" cy="3082242"/>
          </a:xfrm>
          <a:prstGeom prst="rect">
            <a:avLst/>
          </a:prstGeom>
        </p:spPr>
      </p:pic>
    </p:spTree>
    <p:extLst>
      <p:ext uri="{BB962C8B-B14F-4D97-AF65-F5344CB8AC3E}">
        <p14:creationId xmlns:p14="http://schemas.microsoft.com/office/powerpoint/2010/main" val="1822504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1958B-19A5-0B3B-CDE4-38BD98D00B4B}"/>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3A6A7C4A-5020-7DDC-65EB-F0C52EE0648B}"/>
              </a:ext>
            </a:extLst>
          </p:cNvPr>
          <p:cNvSpPr>
            <a:spLocks noGrp="1"/>
          </p:cNvSpPr>
          <p:nvPr>
            <p:ph type="title"/>
          </p:nvPr>
        </p:nvSpPr>
        <p:spPr>
          <a:xfrm>
            <a:off x="974697" y="255512"/>
            <a:ext cx="10409583" cy="1345441"/>
          </a:xfrm>
        </p:spPr>
        <p:txBody>
          <a:bodyPr>
            <a:normAutofit/>
          </a:bodyPr>
          <a:lstStyle/>
          <a:p>
            <a:r>
              <a:rPr lang="en-US" sz="4800" i="1"/>
              <a:t>		</a:t>
            </a:r>
            <a:r>
              <a:rPr lang="en-US" sz="4000" err="1">
                <a:latin typeface="Mont Book" panose="020B0604020202020204" charset="0"/>
              </a:rPr>
              <a:t>Fishheart</a:t>
            </a:r>
            <a:r>
              <a:rPr lang="en-US" sz="4000">
                <a:latin typeface="Mont Book" panose="020B0604020202020204" charset="0"/>
              </a:rPr>
              <a:t> Fisheye: Data </a:t>
            </a:r>
          </a:p>
        </p:txBody>
      </p:sp>
      <p:sp>
        <p:nvSpPr>
          <p:cNvPr id="7" name="Tekstiruutu 6">
            <a:extLst>
              <a:ext uri="{FF2B5EF4-FFF2-40B4-BE49-F238E27FC236}">
                <a16:creationId xmlns:a16="http://schemas.microsoft.com/office/drawing/2014/main" id="{7C46942E-5596-4AC5-6DBB-FA2D51B825F3}"/>
              </a:ext>
            </a:extLst>
          </p:cNvPr>
          <p:cNvSpPr txBox="1"/>
          <p:nvPr/>
        </p:nvSpPr>
        <p:spPr>
          <a:xfrm>
            <a:off x="323472" y="1854953"/>
            <a:ext cx="5264749" cy="392107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High quality data aqcuisition.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srgbClr val="282B93"/>
                </a:solidFill>
                <a:effectLst/>
                <a:uLnTx/>
                <a:uFillTx/>
                <a:latin typeface="Mont Book" panose="020B0604020202020204" charset="0"/>
                <a:ea typeface="+mn-ea"/>
                <a:cs typeface="+mn-cs"/>
              </a:rPr>
              <a:t>Summaries of passage metrics generated from the logged data, which, along with photos and videos, can be accessed in real time remotely from a mobile phone or computer.</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Enables trend and effectiveness evaluations.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Automated and custom report generation.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p:txBody>
      </p:sp>
      <p:pic>
        <p:nvPicPr>
          <p:cNvPr id="4" name="Picture 3">
            <a:extLst>
              <a:ext uri="{FF2B5EF4-FFF2-40B4-BE49-F238E27FC236}">
                <a16:creationId xmlns:a16="http://schemas.microsoft.com/office/drawing/2014/main" id="{42766652-0D14-FB4D-A502-6C743557D7E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588221" y="1387755"/>
            <a:ext cx="3355855" cy="2226161"/>
          </a:xfrm>
          <a:prstGeom prst="rect">
            <a:avLst/>
          </a:prstGeom>
        </p:spPr>
      </p:pic>
      <p:pic>
        <p:nvPicPr>
          <p:cNvPr id="5" name="Picture 4">
            <a:extLst>
              <a:ext uri="{FF2B5EF4-FFF2-40B4-BE49-F238E27FC236}">
                <a16:creationId xmlns:a16="http://schemas.microsoft.com/office/drawing/2014/main" id="{2711D7A0-8960-329A-F06C-FED752F23C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88221" y="4107029"/>
            <a:ext cx="3631979" cy="2279616"/>
          </a:xfrm>
          <a:prstGeom prst="rect">
            <a:avLst/>
          </a:prstGeom>
        </p:spPr>
      </p:pic>
      <p:pic>
        <p:nvPicPr>
          <p:cNvPr id="3" name="Picture 2">
            <a:extLst>
              <a:ext uri="{FF2B5EF4-FFF2-40B4-BE49-F238E27FC236}">
                <a16:creationId xmlns:a16="http://schemas.microsoft.com/office/drawing/2014/main" id="{29A10809-F402-66A2-441F-CF2EFE7EDAB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423348" y="2421681"/>
            <a:ext cx="3355855" cy="2279616"/>
          </a:xfrm>
          <a:prstGeom prst="rect">
            <a:avLst/>
          </a:prstGeom>
        </p:spPr>
      </p:pic>
    </p:spTree>
    <p:extLst>
      <p:ext uri="{BB962C8B-B14F-4D97-AF65-F5344CB8AC3E}">
        <p14:creationId xmlns:p14="http://schemas.microsoft.com/office/powerpoint/2010/main" val="2085674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7C9675B-32A1-FE4D-92AD-1C7E92927140}"/>
              </a:ext>
            </a:extLst>
          </p:cNvPr>
          <p:cNvSpPr>
            <a:spLocks noGrp="1"/>
          </p:cNvSpPr>
          <p:nvPr>
            <p:ph type="title"/>
          </p:nvPr>
        </p:nvSpPr>
        <p:spPr>
          <a:xfrm>
            <a:off x="838199" y="396021"/>
            <a:ext cx="9813325" cy="1325563"/>
          </a:xfrm>
        </p:spPr>
        <p:txBody>
          <a:bodyPr anchor="ctr">
            <a:noAutofit/>
          </a:bodyPr>
          <a:lstStyle/>
          <a:p>
            <a:pPr algn="ctr"/>
            <a:r>
              <a:rPr lang="en-US" sz="4000">
                <a:latin typeface="Mont Book" panose="020B0604020202020204" charset="0"/>
              </a:rPr>
              <a:t>Downstream Guidance Fence</a:t>
            </a:r>
            <a:br>
              <a:rPr lang="en-US" sz="4000">
                <a:latin typeface="Mont Heavy Italic"/>
              </a:rPr>
            </a:br>
            <a:endParaRPr lang="fi-FI" sz="4000">
              <a:latin typeface="Mont Heavy Italic" panose="00000A00000000000000" pitchFamily="50" charset="0"/>
            </a:endParaRPr>
          </a:p>
        </p:txBody>
      </p:sp>
      <p:sp>
        <p:nvSpPr>
          <p:cNvPr id="6" name="Tekstiruutu 5">
            <a:extLst>
              <a:ext uri="{FF2B5EF4-FFF2-40B4-BE49-F238E27FC236}">
                <a16:creationId xmlns:a16="http://schemas.microsoft.com/office/drawing/2014/main" id="{C775F00F-80E3-29CE-09BE-257ED004B445}"/>
              </a:ext>
            </a:extLst>
          </p:cNvPr>
          <p:cNvSpPr txBox="1"/>
          <p:nvPr/>
        </p:nvSpPr>
        <p:spPr>
          <a:xfrm>
            <a:off x="848064" y="1230596"/>
            <a:ext cx="6854952" cy="1477328"/>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New patented innovation.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Solution to downstream problem.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Major live test - Spring 2025.</a:t>
            </a:r>
            <a:endParaRPr kumimoji="0" lang="fi-FI"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p:txBody>
      </p:sp>
      <p:pic>
        <p:nvPicPr>
          <p:cNvPr id="3" name="WhatsApp Video 2022-09-16 at 13.50.31">
            <a:hlinkClick r:id="" action="ppaction://media"/>
            <a:extLst>
              <a:ext uri="{FF2B5EF4-FFF2-40B4-BE49-F238E27FC236}">
                <a16:creationId xmlns:a16="http://schemas.microsoft.com/office/drawing/2014/main" id="{978B94BE-327C-895F-9102-F6D45FA4CD9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90184" y="1222044"/>
            <a:ext cx="4942373" cy="5016057"/>
          </a:xfrm>
          <a:prstGeom prst="rect">
            <a:avLst/>
          </a:prstGeom>
        </p:spPr>
      </p:pic>
      <p:pic>
        <p:nvPicPr>
          <p:cNvPr id="5" name="Kuva 4">
            <a:extLst>
              <a:ext uri="{FF2B5EF4-FFF2-40B4-BE49-F238E27FC236}">
                <a16:creationId xmlns:a16="http://schemas.microsoft.com/office/drawing/2014/main" id="{92C92ED2-D82B-8989-2398-4BAAF34805D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38199" y="2699558"/>
            <a:ext cx="5038520" cy="3563605"/>
          </a:xfrm>
          <a:prstGeom prst="rect">
            <a:avLst/>
          </a:prstGeom>
        </p:spPr>
      </p:pic>
    </p:spTree>
    <p:extLst>
      <p:ext uri="{BB962C8B-B14F-4D97-AF65-F5344CB8AC3E}">
        <p14:creationId xmlns:p14="http://schemas.microsoft.com/office/powerpoint/2010/main" val="3233910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1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7C9675B-32A1-FE4D-92AD-1C7E92927140}"/>
              </a:ext>
            </a:extLst>
          </p:cNvPr>
          <p:cNvSpPr>
            <a:spLocks noGrp="1"/>
          </p:cNvSpPr>
          <p:nvPr>
            <p:ph type="title"/>
          </p:nvPr>
        </p:nvSpPr>
        <p:spPr>
          <a:xfrm>
            <a:off x="838199" y="396021"/>
            <a:ext cx="9813325" cy="1325563"/>
          </a:xfrm>
        </p:spPr>
        <p:txBody>
          <a:bodyPr anchor="ctr">
            <a:noAutofit/>
          </a:bodyPr>
          <a:lstStyle/>
          <a:p>
            <a:pPr algn="ctr"/>
            <a:r>
              <a:rPr lang="en-US" sz="4000">
                <a:latin typeface="Mont Book" panose="020B0604020202020204" charset="0"/>
              </a:rPr>
              <a:t>Eco Eggbox</a:t>
            </a:r>
            <a:br>
              <a:rPr lang="en-US" sz="4000">
                <a:latin typeface="Mont Heavy Italic"/>
              </a:rPr>
            </a:br>
            <a:endParaRPr lang="fi-FI" sz="4000">
              <a:latin typeface="Mont Heavy Italic" panose="00000A00000000000000" pitchFamily="50" charset="0"/>
            </a:endParaRPr>
          </a:p>
        </p:txBody>
      </p:sp>
      <p:sp>
        <p:nvSpPr>
          <p:cNvPr id="6" name="Tekstiruutu 5">
            <a:extLst>
              <a:ext uri="{FF2B5EF4-FFF2-40B4-BE49-F238E27FC236}">
                <a16:creationId xmlns:a16="http://schemas.microsoft.com/office/drawing/2014/main" id="{C775F00F-80E3-29CE-09BE-257ED004B445}"/>
              </a:ext>
            </a:extLst>
          </p:cNvPr>
          <p:cNvSpPr txBox="1"/>
          <p:nvPr/>
        </p:nvSpPr>
        <p:spPr>
          <a:xfrm>
            <a:off x="589721" y="1936274"/>
            <a:ext cx="6854952" cy="3139321"/>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Improves survival and enhances stocking practices.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Provides protection from predation and UV-light.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Hatching rates typically exceed 95%.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35-45 </a:t>
            </a:r>
            <a:r>
              <a:rPr kumimoji="0" lang="en-GB" sz="1800" b="1" i="0" u="none" strike="noStrike" kern="1200" cap="none" spc="0" normalizeH="0" baseline="0" noProof="0" err="1">
                <a:ln>
                  <a:noFill/>
                </a:ln>
                <a:solidFill>
                  <a:srgbClr val="282B93"/>
                </a:solidFill>
                <a:effectLst/>
                <a:uLnTx/>
                <a:uFillTx/>
                <a:latin typeface="Mont Book" panose="020B0604020202020204" charset="0"/>
                <a:ea typeface="+mn-ea"/>
                <a:cs typeface="+mn-cs"/>
              </a:rPr>
              <a:t>salman</a:t>
            </a: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 parr / 100 sq. 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Made of 100% </a:t>
            </a:r>
            <a:r>
              <a:rPr kumimoji="0" lang="en-GB" sz="1800" b="1" i="0" u="none" strike="noStrike" kern="1200" cap="none" spc="0" normalizeH="0" baseline="0" noProof="0" err="1">
                <a:ln>
                  <a:noFill/>
                </a:ln>
                <a:solidFill>
                  <a:srgbClr val="282B93"/>
                </a:solidFill>
                <a:effectLst/>
                <a:uLnTx/>
                <a:uFillTx/>
                <a:latin typeface="Mont Book" panose="020B0604020202020204" charset="0"/>
                <a:ea typeface="+mn-ea"/>
                <a:cs typeface="+mn-cs"/>
              </a:rPr>
              <a:t>biodegradeable</a:t>
            </a:r>
            <a:r>
              <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rPr>
              <a:t> material – no retrieval required.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srgbClr val="282B93"/>
              </a:solidFill>
              <a:effectLst/>
              <a:uLnTx/>
              <a:uFillTx/>
              <a:latin typeface="Mont Book" panose="020B0604020202020204" charset="0"/>
              <a:ea typeface="+mn-ea"/>
              <a:cs typeface="+mn-cs"/>
            </a:endParaRPr>
          </a:p>
        </p:txBody>
      </p:sp>
      <p:pic>
        <p:nvPicPr>
          <p:cNvPr id="4" name="Picture 3">
            <a:extLst>
              <a:ext uri="{FF2B5EF4-FFF2-40B4-BE49-F238E27FC236}">
                <a16:creationId xmlns:a16="http://schemas.microsoft.com/office/drawing/2014/main" id="{777D6F10-670A-7250-DCC1-F1D6E11ADC2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915975" y="3875214"/>
            <a:ext cx="3510801" cy="2347849"/>
          </a:xfrm>
          <a:prstGeom prst="rect">
            <a:avLst/>
          </a:prstGeom>
        </p:spPr>
      </p:pic>
      <p:pic>
        <p:nvPicPr>
          <p:cNvPr id="7" name="Picture 6">
            <a:extLst>
              <a:ext uri="{FF2B5EF4-FFF2-40B4-BE49-F238E27FC236}">
                <a16:creationId xmlns:a16="http://schemas.microsoft.com/office/drawing/2014/main" id="{4AC1F37D-0C83-EF70-AEFD-F3908201C50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15975" y="1230596"/>
            <a:ext cx="3510803" cy="2347849"/>
          </a:xfrm>
          <a:prstGeom prst="rect">
            <a:avLst/>
          </a:prstGeom>
        </p:spPr>
      </p:pic>
    </p:spTree>
    <p:extLst>
      <p:ext uri="{BB962C8B-B14F-4D97-AF65-F5344CB8AC3E}">
        <p14:creationId xmlns:p14="http://schemas.microsoft.com/office/powerpoint/2010/main" val="1412264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uva 2" descr="Kuva, joka sisältää kohteen liikenne, kuvakaappaus, teksti, piha-&#10;&#10;Kuvaus luotu automaattisesti">
            <a:extLst>
              <a:ext uri="{FF2B5EF4-FFF2-40B4-BE49-F238E27FC236}">
                <a16:creationId xmlns:a16="http://schemas.microsoft.com/office/drawing/2014/main" id="{EEF1DD9C-005F-FDE3-EF6D-E6B9AE5FEA9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1"/>
            <a:ext cx="12192000" cy="6857998"/>
          </a:xfrm>
          <a:prstGeom prst="rect">
            <a:avLst/>
          </a:prstGeom>
          <a:noFill/>
        </p:spPr>
      </p:pic>
      <p:sp>
        <p:nvSpPr>
          <p:cNvPr id="2" name="Otsikko 1">
            <a:extLst>
              <a:ext uri="{FF2B5EF4-FFF2-40B4-BE49-F238E27FC236}">
                <a16:creationId xmlns:a16="http://schemas.microsoft.com/office/drawing/2014/main" id="{2BE68EC0-0188-6449-897D-109B5B60A290}"/>
              </a:ext>
            </a:extLst>
          </p:cNvPr>
          <p:cNvSpPr>
            <a:spLocks noGrp="1"/>
          </p:cNvSpPr>
          <p:nvPr>
            <p:ph type="ctrTitle"/>
          </p:nvPr>
        </p:nvSpPr>
        <p:spPr>
          <a:xfrm>
            <a:off x="1524000" y="4396312"/>
            <a:ext cx="9144000" cy="2184717"/>
          </a:xfrm>
        </p:spPr>
        <p:txBody>
          <a:bodyPr anchor="ctr">
            <a:normAutofit/>
          </a:bodyPr>
          <a:lstStyle/>
          <a:p>
            <a:r>
              <a:rPr lang="fi-FI" sz="4800">
                <a:latin typeface="Mont Book" panose="020B0604020202020204" charset="0"/>
              </a:rPr>
              <a:t>Operational Principles</a:t>
            </a:r>
          </a:p>
        </p:txBody>
      </p:sp>
    </p:spTree>
    <p:extLst>
      <p:ext uri="{BB962C8B-B14F-4D97-AF65-F5344CB8AC3E}">
        <p14:creationId xmlns:p14="http://schemas.microsoft.com/office/powerpoint/2010/main" val="3386718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kstin paikkamerkki 2">
            <a:extLst>
              <a:ext uri="{FF2B5EF4-FFF2-40B4-BE49-F238E27FC236}">
                <a16:creationId xmlns:a16="http://schemas.microsoft.com/office/drawing/2014/main" id="{70F1D40C-690D-6545-963E-29941A05C7A2}"/>
              </a:ext>
            </a:extLst>
          </p:cNvPr>
          <p:cNvSpPr txBox="1">
            <a:spLocks/>
          </p:cNvSpPr>
          <p:nvPr/>
        </p:nvSpPr>
        <p:spPr>
          <a:xfrm>
            <a:off x="6096000" y="6149374"/>
            <a:ext cx="5841486" cy="692150"/>
          </a:xfrm>
          <a:prstGeom prst="rect">
            <a:avLst/>
          </a:prstGeom>
        </p:spPr>
        <p:txBody>
          <a:bodyPr vert="horz" lIns="91440" tIns="45720" rIns="91440" bIns="45720" rtlCol="0" anchor="ctr" anchorCtr="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fi-FI" sz="900" b="0" i="0" u="none" strike="noStrike" kern="1200" cap="all" spc="270" normalizeH="0" baseline="0" noProof="0">
                <a:ln>
                  <a:noFill/>
                </a:ln>
                <a:solidFill>
                  <a:srgbClr val="FFFFFF"/>
                </a:solidFill>
                <a:effectLst/>
                <a:uLnTx/>
                <a:uFillTx/>
                <a:latin typeface="Mont Book" pitchFamily="2" charset="0"/>
                <a:ea typeface="+mn-ea"/>
                <a:cs typeface="+mn-cs"/>
              </a:rPr>
              <a:t>Bringing </a:t>
            </a:r>
            <a:r>
              <a:rPr kumimoji="0" lang="fi-FI" sz="900" b="0" i="0" u="none" strike="noStrike" kern="1200" cap="all" spc="270" normalizeH="0" baseline="0" noProof="0" err="1">
                <a:ln>
                  <a:noFill/>
                </a:ln>
                <a:solidFill>
                  <a:srgbClr val="FFFFFF"/>
                </a:solidFill>
                <a:effectLst/>
                <a:uLnTx/>
                <a:uFillTx/>
                <a:latin typeface="Mont Book" pitchFamily="2" charset="0"/>
                <a:ea typeface="+mn-ea"/>
                <a:cs typeface="+mn-cs"/>
              </a:rPr>
              <a:t>back</a:t>
            </a:r>
            <a:r>
              <a:rPr kumimoji="0" lang="fi-FI" sz="900" b="0" i="0" u="none" strike="noStrike" kern="1200" cap="all" spc="270" normalizeH="0" baseline="0" noProof="0">
                <a:ln>
                  <a:noFill/>
                </a:ln>
                <a:solidFill>
                  <a:srgbClr val="FFFFFF"/>
                </a:solidFill>
                <a:effectLst/>
                <a:uLnTx/>
                <a:uFillTx/>
                <a:latin typeface="Mont Book" pitchFamily="2" charset="0"/>
                <a:ea typeface="+mn-ea"/>
                <a:cs typeface="+mn-cs"/>
              </a:rPr>
              <a:t> </a:t>
            </a:r>
            <a:r>
              <a:rPr kumimoji="0" lang="fi-FI" sz="900" b="0" i="0" u="none" strike="noStrike" kern="1200" cap="all" spc="270" normalizeH="0" baseline="0" noProof="0" err="1">
                <a:ln>
                  <a:noFill/>
                </a:ln>
                <a:solidFill>
                  <a:srgbClr val="FFFFFF"/>
                </a:solidFill>
                <a:effectLst/>
                <a:uLnTx/>
                <a:uFillTx/>
                <a:latin typeface="Mont Book" pitchFamily="2" charset="0"/>
                <a:ea typeface="+mn-ea"/>
                <a:cs typeface="+mn-cs"/>
              </a:rPr>
              <a:t>migratory</a:t>
            </a:r>
            <a:r>
              <a:rPr kumimoji="0" lang="fi-FI" sz="900" b="0" i="0" u="none" strike="noStrike" kern="1200" cap="all" spc="270" normalizeH="0" baseline="0" noProof="0">
                <a:ln>
                  <a:noFill/>
                </a:ln>
                <a:solidFill>
                  <a:srgbClr val="FFFFFF"/>
                </a:solidFill>
                <a:effectLst/>
                <a:uLnTx/>
                <a:uFillTx/>
                <a:latin typeface="Mont Book" pitchFamily="2" charset="0"/>
                <a:ea typeface="+mn-ea"/>
                <a:cs typeface="+mn-cs"/>
              </a:rPr>
              <a:t> </a:t>
            </a:r>
            <a:r>
              <a:rPr kumimoji="0" lang="fi-FI" sz="900" b="0" i="0" u="none" strike="noStrike" kern="1200" cap="all" spc="270" normalizeH="0" baseline="0" noProof="0" err="1">
                <a:ln>
                  <a:noFill/>
                </a:ln>
                <a:solidFill>
                  <a:srgbClr val="FFFFFF"/>
                </a:solidFill>
                <a:effectLst/>
                <a:uLnTx/>
                <a:uFillTx/>
                <a:latin typeface="Mont Book" pitchFamily="2" charset="0"/>
                <a:ea typeface="+mn-ea"/>
                <a:cs typeface="+mn-cs"/>
              </a:rPr>
              <a:t>fish</a:t>
            </a:r>
            <a:endParaRPr kumimoji="0" lang="fi-FI" sz="900" b="0" i="0" u="none" strike="noStrike" kern="1200" cap="all" spc="270" normalizeH="0" baseline="0" noProof="0">
              <a:ln>
                <a:noFill/>
              </a:ln>
              <a:solidFill>
                <a:srgbClr val="FFFFFF"/>
              </a:solidFill>
              <a:effectLst/>
              <a:uLnTx/>
              <a:uFillTx/>
              <a:latin typeface="Mont Book" pitchFamily="2" charset="0"/>
              <a:ea typeface="+mn-ea"/>
              <a:cs typeface="+mn-cs"/>
            </a:endParaRPr>
          </a:p>
        </p:txBody>
      </p:sp>
    </p:spTree>
    <p:extLst>
      <p:ext uri="{BB962C8B-B14F-4D97-AF65-F5344CB8AC3E}">
        <p14:creationId xmlns:p14="http://schemas.microsoft.com/office/powerpoint/2010/main" val="18021923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fishheart_(long) (1080p)" descr="fishheart_(long) (1080p)">
            <a:hlinkClick r:id="" action="ppaction://media"/>
            <a:extLst>
              <a:ext uri="{FF2B5EF4-FFF2-40B4-BE49-F238E27FC236}">
                <a16:creationId xmlns:a16="http://schemas.microsoft.com/office/drawing/2014/main" id="{54068BAC-14AA-108C-A72A-7C370898650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50" y="3175"/>
            <a:ext cx="12192000" cy="6858000"/>
          </a:xfrm>
          <a:prstGeom prst="rect">
            <a:avLst/>
          </a:prstGeom>
        </p:spPr>
      </p:pic>
    </p:spTree>
    <p:extLst>
      <p:ext uri="{BB962C8B-B14F-4D97-AF65-F5344CB8AC3E}">
        <p14:creationId xmlns:p14="http://schemas.microsoft.com/office/powerpoint/2010/main" val="3890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8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EBDAB-E9F6-7540-A065-1A61604AFCC1}"/>
              </a:ext>
            </a:extLst>
          </p:cNvPr>
          <p:cNvSpPr>
            <a:spLocks noGrp="1"/>
          </p:cNvSpPr>
          <p:nvPr>
            <p:ph type="title"/>
          </p:nvPr>
        </p:nvSpPr>
        <p:spPr>
          <a:xfrm>
            <a:off x="508136" y="128733"/>
            <a:ext cx="11679404" cy="1325563"/>
          </a:xfrm>
          <a:noFill/>
        </p:spPr>
        <p:txBody>
          <a:bodyPr/>
          <a:lstStyle/>
          <a:p>
            <a:r>
              <a:rPr lang="en-US">
                <a:solidFill>
                  <a:schemeClr val="accent1">
                    <a:lumMod val="50000"/>
                  </a:schemeClr>
                </a:solidFill>
                <a:latin typeface="Mont Book" panose="020B0604020202020204" charset="0"/>
              </a:rPr>
              <a:t>Santee Dam: Fishheart Evaluation</a:t>
            </a:r>
          </a:p>
        </p:txBody>
      </p:sp>
      <p:sp>
        <p:nvSpPr>
          <p:cNvPr id="3" name="Content Placeholder 2">
            <a:extLst>
              <a:ext uri="{FF2B5EF4-FFF2-40B4-BE49-F238E27FC236}">
                <a16:creationId xmlns:a16="http://schemas.microsoft.com/office/drawing/2014/main" id="{62C2FC9B-E392-6F29-F0CF-FF7D058CF270}"/>
              </a:ext>
            </a:extLst>
          </p:cNvPr>
          <p:cNvSpPr>
            <a:spLocks noGrp="1"/>
          </p:cNvSpPr>
          <p:nvPr>
            <p:ph idx="1"/>
          </p:nvPr>
        </p:nvSpPr>
        <p:spPr>
          <a:xfrm>
            <a:off x="343082" y="2341068"/>
            <a:ext cx="6541807" cy="4351338"/>
          </a:xfrm>
        </p:spPr>
        <p:txBody>
          <a:bodyPr>
            <a:normAutofit/>
          </a:bodyPr>
          <a:lstStyle/>
          <a:p>
            <a:r>
              <a:rPr lang="en-US" sz="1600"/>
              <a:t>Full-scale system installed in the tailwater of the Santee Dam powerhouse (South Carolina).</a:t>
            </a:r>
          </a:p>
          <a:p>
            <a:r>
              <a:rPr lang="en-US" sz="1600"/>
              <a:t>Configured to pass fish upstream into a collection tank.</a:t>
            </a:r>
          </a:p>
          <a:p>
            <a:r>
              <a:rPr lang="en-US" sz="1600"/>
              <a:t>Operated 24/7 when the system was in the water.</a:t>
            </a:r>
          </a:p>
          <a:p>
            <a:r>
              <a:rPr lang="en-US" sz="1600"/>
              <a:t>Removed in about 4 hours prior to a high spill event, re-installed in less than a day.</a:t>
            </a:r>
          </a:p>
          <a:p>
            <a:r>
              <a:rPr lang="en-US" sz="1600"/>
              <a:t>All fish passed through the Fishheart were recorded by the Fisheye system.</a:t>
            </a:r>
          </a:p>
          <a:p>
            <a:r>
              <a:rPr lang="en-US" sz="1600"/>
              <a:t>Fish recovered from the collection tank were identified and assessed for injury and held for 24 hours after recovery.</a:t>
            </a:r>
          </a:p>
        </p:txBody>
      </p:sp>
      <p:pic>
        <p:nvPicPr>
          <p:cNvPr id="2050" name="Picture 2">
            <a:extLst>
              <a:ext uri="{FF2B5EF4-FFF2-40B4-BE49-F238E27FC236}">
                <a16:creationId xmlns:a16="http://schemas.microsoft.com/office/drawing/2014/main" id="{AB32C746-680A-F2ED-E5F7-26C462B4BFEC}"/>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7036080" y="2379314"/>
            <a:ext cx="4711181" cy="239027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 descr="Text&#10;&#10;Description automatically generated with low confidence">
            <a:extLst>
              <a:ext uri="{FF2B5EF4-FFF2-40B4-BE49-F238E27FC236}">
                <a16:creationId xmlns:a16="http://schemas.microsoft.com/office/drawing/2014/main" id="{720AFE53-6D83-C8D5-6C84-BA59B31D95FB}"/>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41398" y="1558065"/>
            <a:ext cx="1362670" cy="539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a:extLst>
              <a:ext uri="{FF2B5EF4-FFF2-40B4-BE49-F238E27FC236}">
                <a16:creationId xmlns:a16="http://schemas.microsoft.com/office/drawing/2014/main" id="{28F0F520-74F3-0BAF-07A9-96B2341CBCA0}"/>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9368550" y="1605559"/>
            <a:ext cx="1435769" cy="552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C58EA166-E586-98E3-6B2C-69CC7B86400B}"/>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065546" y="1641480"/>
            <a:ext cx="1514103" cy="42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0">
            <a:extLst>
              <a:ext uri="{FF2B5EF4-FFF2-40B4-BE49-F238E27FC236}">
                <a16:creationId xmlns:a16="http://schemas.microsoft.com/office/drawing/2014/main" id="{BD9E4131-1412-D368-BCFB-042C0BB72E22}"/>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310631" y="1524263"/>
            <a:ext cx="1479556" cy="653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a:extLst>
              <a:ext uri="{FF2B5EF4-FFF2-40B4-BE49-F238E27FC236}">
                <a16:creationId xmlns:a16="http://schemas.microsoft.com/office/drawing/2014/main" id="{3FAD73F9-52EF-B86C-9C0F-945D1C88606F}"/>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t="-1" b="-10698"/>
          <a:stretch/>
        </p:blipFill>
        <p:spPr bwMode="auto">
          <a:xfrm>
            <a:off x="1479581" y="1687591"/>
            <a:ext cx="1097462" cy="420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
            <a:extLst>
              <a:ext uri="{FF2B5EF4-FFF2-40B4-BE49-F238E27FC236}">
                <a16:creationId xmlns:a16="http://schemas.microsoft.com/office/drawing/2014/main" id="{377D6525-B3B3-CDA9-3DF9-D732B14010E7}"/>
              </a:ext>
            </a:extLst>
          </p:cNvPr>
          <p:cNvSpPr txBox="1">
            <a:spLocks noChangeArrowheads="1"/>
          </p:cNvSpPr>
          <p:nvPr/>
        </p:nvSpPr>
        <p:spPr bwMode="auto">
          <a:xfrm>
            <a:off x="8272164" y="4931528"/>
            <a:ext cx="328387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110000"/>
              <a:buChar char="•"/>
              <a:defRPr sz="2400" b="1">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600" b="0" i="1" u="none" strike="noStrike" kern="1200" cap="none" spc="0" normalizeH="0" baseline="0" noProof="0">
                <a:ln>
                  <a:noFill/>
                </a:ln>
                <a:solidFill>
                  <a:srgbClr val="1D1D1B"/>
                </a:solidFill>
                <a:effectLst/>
                <a:uLnTx/>
                <a:uFillTx/>
                <a:latin typeface="Calibri" panose="020F0502020204030204" pitchFamily="34" charset="0"/>
                <a:ea typeface="+mn-ea"/>
                <a:cs typeface="Calibri" panose="020F0502020204030204" pitchFamily="34" charset="0"/>
              </a:rPr>
              <a:t>Funding provided by:</a:t>
            </a:r>
          </a:p>
        </p:txBody>
      </p:sp>
      <p:sp>
        <p:nvSpPr>
          <p:cNvPr id="13" name="TextBox 1">
            <a:extLst>
              <a:ext uri="{FF2B5EF4-FFF2-40B4-BE49-F238E27FC236}">
                <a16:creationId xmlns:a16="http://schemas.microsoft.com/office/drawing/2014/main" id="{A9C0E582-A795-F4A2-4489-CFF400D8B9DC}"/>
              </a:ext>
            </a:extLst>
          </p:cNvPr>
          <p:cNvSpPr txBox="1">
            <a:spLocks noChangeArrowheads="1"/>
          </p:cNvSpPr>
          <p:nvPr/>
        </p:nvSpPr>
        <p:spPr bwMode="auto">
          <a:xfrm>
            <a:off x="8028629" y="5829676"/>
            <a:ext cx="344989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110000"/>
              <a:buChar char="•"/>
              <a:defRPr sz="2400" b="1">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600" b="1" i="0" u="none" strike="noStrike" kern="1200" cap="none" spc="0" normalizeH="0" baseline="0" noProof="0">
                <a:ln>
                  <a:noFill/>
                </a:ln>
                <a:solidFill>
                  <a:srgbClr val="1D1D1B"/>
                </a:solidFill>
                <a:effectLst/>
                <a:uLnTx/>
                <a:uFillTx/>
                <a:latin typeface="Calibri" panose="020F0502020204030204" pitchFamily="34" charset="0"/>
                <a:ea typeface="+mn-ea"/>
                <a:cs typeface="Calibri" panose="020F0502020204030204" pitchFamily="34" charset="0"/>
              </a:rPr>
              <a:t>Water Power Technologies Office</a:t>
            </a:r>
          </a:p>
        </p:txBody>
      </p:sp>
      <p:pic>
        <p:nvPicPr>
          <p:cNvPr id="14" name="Picture 6">
            <a:extLst>
              <a:ext uri="{FF2B5EF4-FFF2-40B4-BE49-F238E27FC236}">
                <a16:creationId xmlns:a16="http://schemas.microsoft.com/office/drawing/2014/main" id="{CBD9EE2E-79FF-9138-3AF2-042ACB7F5C6F}"/>
              </a:ext>
            </a:extLst>
          </p:cNvPr>
          <p:cNvPicPr>
            <a:picLocks noChangeAspect="1" noChangeArrowheads="1"/>
          </p:cNvPicPr>
          <p:nvPr/>
        </p:nvPicPr>
        <p:blipFill rotWithShape="1">
          <a:blip r:embed="rId8" cstate="email">
            <a:extLst>
              <a:ext uri="{28A0092B-C50C-407E-A947-70E740481C1C}">
                <a14:useLocalDpi xmlns:a14="http://schemas.microsoft.com/office/drawing/2010/main"/>
              </a:ext>
            </a:extLst>
          </a:blip>
          <a:srcRect t="-1" b="-1424"/>
          <a:stretch/>
        </p:blipFill>
        <p:spPr bwMode="auto">
          <a:xfrm>
            <a:off x="8296610" y="5317130"/>
            <a:ext cx="2040688" cy="518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56419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EBDAB-E9F6-7540-A065-1A61604AFCC1}"/>
              </a:ext>
            </a:extLst>
          </p:cNvPr>
          <p:cNvSpPr>
            <a:spLocks noGrp="1"/>
          </p:cNvSpPr>
          <p:nvPr>
            <p:ph type="title"/>
          </p:nvPr>
        </p:nvSpPr>
        <p:spPr>
          <a:xfrm>
            <a:off x="503656" y="129852"/>
            <a:ext cx="11688343" cy="1325563"/>
          </a:xfrm>
          <a:noFill/>
        </p:spPr>
        <p:txBody>
          <a:bodyPr/>
          <a:lstStyle/>
          <a:p>
            <a:r>
              <a:rPr lang="en-US">
                <a:solidFill>
                  <a:schemeClr val="accent1">
                    <a:lumMod val="50000"/>
                  </a:schemeClr>
                </a:solidFill>
                <a:latin typeface="Mont Book" panose="020B0604020202020204" charset="0"/>
              </a:rPr>
              <a:t>Santee Dam: </a:t>
            </a:r>
            <a:r>
              <a:rPr lang="en-US" err="1">
                <a:solidFill>
                  <a:schemeClr val="accent1">
                    <a:lumMod val="50000"/>
                  </a:schemeClr>
                </a:solidFill>
                <a:latin typeface="Mont Book" panose="020B0604020202020204" charset="0"/>
              </a:rPr>
              <a:t>Fishheart</a:t>
            </a:r>
            <a:r>
              <a:rPr lang="en-US">
                <a:solidFill>
                  <a:schemeClr val="accent1">
                    <a:lumMod val="50000"/>
                  </a:schemeClr>
                </a:solidFill>
                <a:latin typeface="Mont Book" panose="020B0604020202020204" charset="0"/>
              </a:rPr>
              <a:t> Deployment</a:t>
            </a:r>
          </a:p>
        </p:txBody>
      </p:sp>
      <p:pic>
        <p:nvPicPr>
          <p:cNvPr id="4" name="Picture 3" descr="A water treatment plant in a river&#10;&#10;Description automatically generated">
            <a:extLst>
              <a:ext uri="{FF2B5EF4-FFF2-40B4-BE49-F238E27FC236}">
                <a16:creationId xmlns:a16="http://schemas.microsoft.com/office/drawing/2014/main" id="{31A8DD3E-859A-3AEA-6F0C-E776FC25158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832876" y="1564135"/>
            <a:ext cx="4855468" cy="2431968"/>
          </a:xfrm>
          <a:prstGeom prst="rect">
            <a:avLst/>
          </a:prstGeom>
          <a:effectLst>
            <a:softEdge rad="12700"/>
          </a:effectLst>
        </p:spPr>
      </p:pic>
      <p:pic>
        <p:nvPicPr>
          <p:cNvPr id="10" name="Picture 9">
            <a:extLst>
              <a:ext uri="{FF2B5EF4-FFF2-40B4-BE49-F238E27FC236}">
                <a16:creationId xmlns:a16="http://schemas.microsoft.com/office/drawing/2014/main" id="{1D76548C-422F-0B13-70F9-D04BAB8A515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3656" y="1538384"/>
            <a:ext cx="6116431" cy="3090660"/>
          </a:xfrm>
          <a:prstGeom prst="rect">
            <a:avLst/>
          </a:prstGeom>
          <a:ln>
            <a:solidFill>
              <a:schemeClr val="bg1"/>
            </a:solidFill>
          </a:ln>
        </p:spPr>
      </p:pic>
      <p:pic>
        <p:nvPicPr>
          <p:cNvPr id="12" name="Picture 11" descr="A water treatment plant in a river&#10;&#10;Description automatically generated">
            <a:extLst>
              <a:ext uri="{FF2B5EF4-FFF2-40B4-BE49-F238E27FC236}">
                <a16:creationId xmlns:a16="http://schemas.microsoft.com/office/drawing/2014/main" id="{DE177C29-F286-B811-0946-666790054F6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832876" y="4154489"/>
            <a:ext cx="4855468" cy="2447493"/>
          </a:xfrm>
          <a:prstGeom prst="rect">
            <a:avLst/>
          </a:prstGeom>
          <a:effectLst/>
        </p:spPr>
      </p:pic>
      <p:grpSp>
        <p:nvGrpSpPr>
          <p:cNvPr id="13" name="Group 12">
            <a:extLst>
              <a:ext uri="{FF2B5EF4-FFF2-40B4-BE49-F238E27FC236}">
                <a16:creationId xmlns:a16="http://schemas.microsoft.com/office/drawing/2014/main" id="{03497DA5-E81C-7176-DD71-2518383A9666}"/>
              </a:ext>
            </a:extLst>
          </p:cNvPr>
          <p:cNvGrpSpPr/>
          <p:nvPr/>
        </p:nvGrpSpPr>
        <p:grpSpPr>
          <a:xfrm>
            <a:off x="659313" y="4712013"/>
            <a:ext cx="5805116" cy="486901"/>
            <a:chOff x="874592" y="774056"/>
            <a:chExt cx="5805116" cy="486901"/>
          </a:xfrm>
        </p:grpSpPr>
        <p:sp>
          <p:nvSpPr>
            <p:cNvPr id="14" name="Rectangle: Rounded Corners 13">
              <a:extLst>
                <a:ext uri="{FF2B5EF4-FFF2-40B4-BE49-F238E27FC236}">
                  <a16:creationId xmlns:a16="http://schemas.microsoft.com/office/drawing/2014/main" id="{49C7375F-16BD-9C87-0A3D-47E67211A704}"/>
                </a:ext>
              </a:extLst>
            </p:cNvPr>
            <p:cNvSpPr/>
            <p:nvPr/>
          </p:nvSpPr>
          <p:spPr>
            <a:xfrm>
              <a:off x="874592" y="774056"/>
              <a:ext cx="5503348" cy="486901"/>
            </a:xfrm>
            <a:prstGeom prst="round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D0DF6B7E-EC3B-6D74-28D1-280BF8E6B6FB}"/>
                </a:ext>
              </a:extLst>
            </p:cNvPr>
            <p:cNvSpPr txBox="1"/>
            <p:nvPr/>
          </p:nvSpPr>
          <p:spPr>
            <a:xfrm>
              <a:off x="874592" y="837987"/>
              <a:ext cx="5805116" cy="338554"/>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1D1D1B"/>
                  </a:solidFill>
                  <a:effectLst/>
                  <a:uLnTx/>
                  <a:uFillTx/>
                  <a:latin typeface="Mont Book" panose="020B0604020202020204" charset="0"/>
                  <a:ea typeface="Calibri" panose="020F0502020204030204" pitchFamily="34" charset="0"/>
                  <a:cs typeface="Calibri" panose="020F0502020204030204" pitchFamily="34" charset="0"/>
                </a:rPr>
                <a:t>Dimensions of unit: 7.6m (L) x 2.0m (W) x 1.8m (D)</a:t>
              </a:r>
            </a:p>
          </p:txBody>
        </p:sp>
      </p:grpSp>
    </p:spTree>
    <p:extLst>
      <p:ext uri="{BB962C8B-B14F-4D97-AF65-F5344CB8AC3E}">
        <p14:creationId xmlns:p14="http://schemas.microsoft.com/office/powerpoint/2010/main" val="3218582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EBDAB-E9F6-7540-A065-1A61604AFCC1}"/>
              </a:ext>
            </a:extLst>
          </p:cNvPr>
          <p:cNvSpPr>
            <a:spLocks noGrp="1"/>
          </p:cNvSpPr>
          <p:nvPr>
            <p:ph type="title"/>
          </p:nvPr>
        </p:nvSpPr>
        <p:spPr>
          <a:xfrm>
            <a:off x="508137" y="129310"/>
            <a:ext cx="11683863" cy="1325563"/>
          </a:xfrm>
          <a:noFill/>
        </p:spPr>
        <p:txBody>
          <a:bodyPr>
            <a:normAutofit/>
          </a:bodyPr>
          <a:lstStyle/>
          <a:p>
            <a:r>
              <a:rPr lang="en-US" sz="4000">
                <a:solidFill>
                  <a:schemeClr val="accent1">
                    <a:lumMod val="50000"/>
                  </a:schemeClr>
                </a:solidFill>
                <a:latin typeface="Mont Book" panose="020B0604020202020204" charset="0"/>
              </a:rPr>
              <a:t>Santee Dam </a:t>
            </a:r>
            <a:r>
              <a:rPr lang="en-US" sz="4000" err="1">
                <a:solidFill>
                  <a:schemeClr val="accent1">
                    <a:lumMod val="50000"/>
                  </a:schemeClr>
                </a:solidFill>
                <a:latin typeface="Mont Book" panose="020B0604020202020204" charset="0"/>
              </a:rPr>
              <a:t>Fishheart</a:t>
            </a:r>
            <a:r>
              <a:rPr lang="en-US" sz="4000">
                <a:solidFill>
                  <a:schemeClr val="accent1">
                    <a:lumMod val="50000"/>
                  </a:schemeClr>
                </a:solidFill>
                <a:latin typeface="Mont Book" panose="020B0604020202020204" charset="0"/>
              </a:rPr>
              <a:t>: Preliminary Results</a:t>
            </a:r>
          </a:p>
        </p:txBody>
      </p:sp>
      <p:pic>
        <p:nvPicPr>
          <p:cNvPr id="7" name="Picture 6">
            <a:extLst>
              <a:ext uri="{FF2B5EF4-FFF2-40B4-BE49-F238E27FC236}">
                <a16:creationId xmlns:a16="http://schemas.microsoft.com/office/drawing/2014/main" id="{98E48258-8133-6DCA-CE44-6752DBE0351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8137" y="1596855"/>
            <a:ext cx="7243944" cy="4581698"/>
          </a:xfrm>
          <a:prstGeom prst="rect">
            <a:avLst/>
          </a:prstGeom>
          <a:solidFill>
            <a:srgbClr val="FF0000">
              <a:alpha val="10196"/>
            </a:srgbClr>
          </a:solidFill>
          <a:ln>
            <a:noFill/>
          </a:ln>
        </p:spPr>
      </p:pic>
      <p:sp>
        <p:nvSpPr>
          <p:cNvPr id="3" name="Rectangle 2">
            <a:extLst>
              <a:ext uri="{FF2B5EF4-FFF2-40B4-BE49-F238E27FC236}">
                <a16:creationId xmlns:a16="http://schemas.microsoft.com/office/drawing/2014/main" id="{816E7468-CF79-632B-C215-54117FB42510}"/>
              </a:ext>
            </a:extLst>
          </p:cNvPr>
          <p:cNvSpPr/>
          <p:nvPr/>
        </p:nvSpPr>
        <p:spPr>
          <a:xfrm>
            <a:off x="521516" y="2542600"/>
            <a:ext cx="7230565" cy="202088"/>
          </a:xfrm>
          <a:prstGeom prst="rect">
            <a:avLst/>
          </a:prstGeom>
          <a:solidFill>
            <a:srgbClr val="FF0000">
              <a:alpha val="10196"/>
            </a:srgb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6F4F7D2-8EBB-8E6D-6ECD-C3615A3B0E60}"/>
              </a:ext>
            </a:extLst>
          </p:cNvPr>
          <p:cNvSpPr/>
          <p:nvPr/>
        </p:nvSpPr>
        <p:spPr>
          <a:xfrm>
            <a:off x="521516" y="3198548"/>
            <a:ext cx="7230565" cy="245327"/>
          </a:xfrm>
          <a:prstGeom prst="rect">
            <a:avLst/>
          </a:prstGeom>
          <a:solidFill>
            <a:srgbClr val="FF0000">
              <a:alpha val="10196"/>
            </a:srgb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2" name="Picture 4">
            <a:extLst>
              <a:ext uri="{FF2B5EF4-FFF2-40B4-BE49-F238E27FC236}">
                <a16:creationId xmlns:a16="http://schemas.microsoft.com/office/drawing/2014/main" id="{C10F663A-59A3-1FF1-CE66-C339D62238F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621514" y="1596855"/>
            <a:ext cx="3220833" cy="182718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group of fish in a tank&#10;&#10;Description automatically generated">
            <a:extLst>
              <a:ext uri="{FF2B5EF4-FFF2-40B4-BE49-F238E27FC236}">
                <a16:creationId xmlns:a16="http://schemas.microsoft.com/office/drawing/2014/main" id="{818520FC-28BB-B1E0-6951-15BC0D0B81F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621514" y="3566020"/>
            <a:ext cx="3220833" cy="1304735"/>
          </a:xfrm>
          <a:prstGeom prst="rect">
            <a:avLst/>
          </a:prstGeom>
        </p:spPr>
      </p:pic>
      <p:pic>
        <p:nvPicPr>
          <p:cNvPr id="11" name="Picture 10">
            <a:extLst>
              <a:ext uri="{FF2B5EF4-FFF2-40B4-BE49-F238E27FC236}">
                <a16:creationId xmlns:a16="http://schemas.microsoft.com/office/drawing/2014/main" id="{8600C194-D6EE-8C53-622C-E824F8DB996F}"/>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8621514" y="4995498"/>
            <a:ext cx="3220833" cy="1296210"/>
          </a:xfrm>
          <a:prstGeom prst="rect">
            <a:avLst/>
          </a:prstGeom>
        </p:spPr>
      </p:pic>
      <p:sp>
        <p:nvSpPr>
          <p:cNvPr id="9" name="Rectangle 8">
            <a:extLst>
              <a:ext uri="{FF2B5EF4-FFF2-40B4-BE49-F238E27FC236}">
                <a16:creationId xmlns:a16="http://schemas.microsoft.com/office/drawing/2014/main" id="{16B76333-0406-1D81-2CA8-C7A1B93A0B01}"/>
              </a:ext>
            </a:extLst>
          </p:cNvPr>
          <p:cNvSpPr/>
          <p:nvPr/>
        </p:nvSpPr>
        <p:spPr>
          <a:xfrm>
            <a:off x="5384799" y="4995498"/>
            <a:ext cx="690881" cy="245327"/>
          </a:xfrm>
          <a:prstGeom prst="rect">
            <a:avLst/>
          </a:prstGeom>
          <a:solidFill>
            <a:srgbClr val="FF0000">
              <a:alpha val="10196"/>
            </a:srgb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74FE7FE-4F9B-6B37-A56A-40546D98BE3F}"/>
              </a:ext>
            </a:extLst>
          </p:cNvPr>
          <p:cNvSpPr/>
          <p:nvPr/>
        </p:nvSpPr>
        <p:spPr>
          <a:xfrm>
            <a:off x="6085840" y="4120144"/>
            <a:ext cx="690881" cy="196488"/>
          </a:xfrm>
          <a:prstGeom prst="rect">
            <a:avLst/>
          </a:prstGeom>
          <a:solidFill>
            <a:srgbClr val="FF0000">
              <a:alpha val="10196"/>
            </a:srgb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73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9"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53A37-E090-0614-CEC0-D4C46047B726}"/>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FBD10602-D5B0-6714-F859-A133A1028208}"/>
              </a:ext>
            </a:extLst>
          </p:cNvPr>
          <p:cNvSpPr>
            <a:spLocks noGrp="1"/>
          </p:cNvSpPr>
          <p:nvPr>
            <p:ph type="title"/>
          </p:nvPr>
        </p:nvSpPr>
        <p:spPr>
          <a:xfrm>
            <a:off x="358345" y="41033"/>
            <a:ext cx="11800699" cy="1325563"/>
          </a:xfrm>
        </p:spPr>
        <p:txBody>
          <a:bodyPr>
            <a:noAutofit/>
          </a:bodyPr>
          <a:lstStyle/>
          <a:p>
            <a:pPr algn="ctr"/>
            <a:r>
              <a:rPr lang="fi-FI" sz="4000">
                <a:latin typeface="Mont Book" panose="020B0604020202020204" charset="0"/>
              </a:rPr>
              <a:t>Menindee Operation, Australia</a:t>
            </a:r>
          </a:p>
        </p:txBody>
      </p:sp>
      <p:sp>
        <p:nvSpPr>
          <p:cNvPr id="7" name="Alaotsikko 4">
            <a:extLst>
              <a:ext uri="{FF2B5EF4-FFF2-40B4-BE49-F238E27FC236}">
                <a16:creationId xmlns:a16="http://schemas.microsoft.com/office/drawing/2014/main" id="{63E0340C-014B-760D-E6C5-00CAFB073E30}"/>
              </a:ext>
            </a:extLst>
          </p:cNvPr>
          <p:cNvSpPr txBox="1">
            <a:spLocks/>
          </p:cNvSpPr>
          <p:nvPr/>
        </p:nvSpPr>
        <p:spPr>
          <a:xfrm>
            <a:off x="5208607" y="4864869"/>
            <a:ext cx="5964813" cy="424762"/>
          </a:xfrm>
          <a:prstGeom prst="rect">
            <a:avLst/>
          </a:prstGeom>
        </p:spPr>
        <p:txBody>
          <a:bodyPr anchor="ct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Italic"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Italic"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fi-FI" sz="1000" b="1" i="0" u="none" strike="noStrike" kern="1200" cap="none" spc="0" normalizeH="0" baseline="0" noProof="0">
                <a:ln>
                  <a:noFill/>
                </a:ln>
                <a:solidFill>
                  <a:srgbClr val="282B93"/>
                </a:solidFill>
                <a:effectLst/>
                <a:uLnTx/>
                <a:uFillTx/>
                <a:latin typeface="Mont Book Italic" pitchFamily="2" charset="0"/>
                <a:ea typeface="+mn-ea"/>
                <a:cs typeface="+mn-cs"/>
              </a:rPr>
              <a:t>		</a:t>
            </a:r>
            <a:endParaRPr kumimoji="0" lang="fi-FI" sz="1200" b="1" i="0" u="none" strike="noStrike" kern="1200" cap="none" spc="0" normalizeH="0" baseline="0" noProof="0">
              <a:ln>
                <a:noFill/>
              </a:ln>
              <a:solidFill>
                <a:srgbClr val="282B93"/>
              </a:solidFill>
              <a:effectLst/>
              <a:uLnTx/>
              <a:uFillTx/>
              <a:latin typeface="Mont Book" pitchFamily="2" charset="0"/>
              <a:ea typeface="+mn-ea"/>
              <a:cs typeface="+mn-cs"/>
            </a:endParaRPr>
          </a:p>
        </p:txBody>
      </p:sp>
      <p:pic>
        <p:nvPicPr>
          <p:cNvPr id="10" name="Kuva 9" descr="Kuva, joka sisältää kohteen piha-, taivas, vesi, puu&#10;&#10;Tekoälyn generoima sisältö voi olla virheellistä.">
            <a:extLst>
              <a:ext uri="{FF2B5EF4-FFF2-40B4-BE49-F238E27FC236}">
                <a16:creationId xmlns:a16="http://schemas.microsoft.com/office/drawing/2014/main" id="{163FE58C-E9FC-E217-6E48-5FBFD5687E5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849791" y="1289905"/>
            <a:ext cx="7212287" cy="4566885"/>
          </a:xfrm>
          <a:prstGeom prst="rect">
            <a:avLst/>
          </a:prstGeom>
        </p:spPr>
      </p:pic>
      <p:sp>
        <p:nvSpPr>
          <p:cNvPr id="5" name="Tekstiruutu 4">
            <a:extLst>
              <a:ext uri="{FF2B5EF4-FFF2-40B4-BE49-F238E27FC236}">
                <a16:creationId xmlns:a16="http://schemas.microsoft.com/office/drawing/2014/main" id="{581D74D1-621A-2A0D-569F-9153ACCF6B7D}"/>
              </a:ext>
            </a:extLst>
          </p:cNvPr>
          <p:cNvSpPr txBox="1"/>
          <p:nvPr/>
        </p:nvSpPr>
        <p:spPr>
          <a:xfrm>
            <a:off x="288895" y="1835915"/>
            <a:ext cx="4468300" cy="3130088"/>
          </a:xfrm>
          <a:prstGeom prst="rect">
            <a:avLst/>
          </a:prstGeom>
          <a:noFill/>
        </p:spPr>
        <p:txBody>
          <a:bodyPr wrap="square">
            <a:spAutoFit/>
          </a:bodyPr>
          <a:lstStyle/>
          <a:p>
            <a:pPr marL="285750" marR="0" lvl="0" indent="-285750" algn="l" defTabSz="914400" rtl="0" eaLnBrk="1" fontAlgn="base" latinLnBrk="0" hangingPunct="1">
              <a:lnSpc>
                <a:spcPct val="100000"/>
              </a:lnSpc>
              <a:spcBef>
                <a:spcPts val="0"/>
              </a:spcBef>
              <a:spcAft>
                <a:spcPts val="135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Fishheart won a public tender Nov. 24 as part of NSW goverment´s, ”Restoring the Darling-Baaka” program. </a:t>
            </a:r>
          </a:p>
          <a:p>
            <a:pPr marL="285750" marR="0" lvl="0" indent="-285750" algn="l" defTabSz="914400" rtl="0" eaLnBrk="1" fontAlgn="base" latinLnBrk="0" hangingPunct="1">
              <a:lnSpc>
                <a:spcPct val="100000"/>
              </a:lnSpc>
              <a:spcBef>
                <a:spcPts val="0"/>
              </a:spcBef>
              <a:spcAft>
                <a:spcPts val="135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Goal to move native fish past barriers to higher quality habitat.</a:t>
            </a:r>
          </a:p>
          <a:p>
            <a:pPr marL="285750" marR="0" lvl="0" indent="-285750" algn="l" defTabSz="914400" rtl="0" eaLnBrk="1" fontAlgn="base" latinLnBrk="0" hangingPunct="1">
              <a:lnSpc>
                <a:spcPct val="100000"/>
              </a:lnSpc>
              <a:spcBef>
                <a:spcPts val="0"/>
              </a:spcBef>
              <a:spcAft>
                <a:spcPts val="135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Provides access to spawning habitat and reduces the risk of further mass fish kills in the Baaka.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p:txBody>
      </p:sp>
    </p:spTree>
    <p:extLst>
      <p:ext uri="{BB962C8B-B14F-4D97-AF65-F5344CB8AC3E}">
        <p14:creationId xmlns:p14="http://schemas.microsoft.com/office/powerpoint/2010/main" val="2941157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9E8B8-646B-D7E9-43E7-0F1C38CC96E1}"/>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27C155A2-9E52-57A6-BB41-96411D9A3FE2}"/>
              </a:ext>
            </a:extLst>
          </p:cNvPr>
          <p:cNvSpPr>
            <a:spLocks noGrp="1"/>
          </p:cNvSpPr>
          <p:nvPr>
            <p:ph type="title"/>
          </p:nvPr>
        </p:nvSpPr>
        <p:spPr>
          <a:xfrm>
            <a:off x="358345" y="41033"/>
            <a:ext cx="11800699" cy="1325563"/>
          </a:xfrm>
        </p:spPr>
        <p:txBody>
          <a:bodyPr>
            <a:noAutofit/>
          </a:bodyPr>
          <a:lstStyle/>
          <a:p>
            <a:pPr algn="ctr"/>
            <a:r>
              <a:rPr lang="fi-FI" sz="4000">
                <a:latin typeface="Mont Book" panose="020B0604020202020204" charset="0"/>
              </a:rPr>
              <a:t>Menindee Operation - Deployment</a:t>
            </a:r>
          </a:p>
        </p:txBody>
      </p:sp>
      <p:sp>
        <p:nvSpPr>
          <p:cNvPr id="7" name="Alaotsikko 4">
            <a:extLst>
              <a:ext uri="{FF2B5EF4-FFF2-40B4-BE49-F238E27FC236}">
                <a16:creationId xmlns:a16="http://schemas.microsoft.com/office/drawing/2014/main" id="{66596DC0-7B00-48C4-004B-C3A0DA3D82C1}"/>
              </a:ext>
            </a:extLst>
          </p:cNvPr>
          <p:cNvSpPr txBox="1">
            <a:spLocks/>
          </p:cNvSpPr>
          <p:nvPr/>
        </p:nvSpPr>
        <p:spPr>
          <a:xfrm>
            <a:off x="5208607" y="4864869"/>
            <a:ext cx="5964813" cy="424762"/>
          </a:xfrm>
          <a:prstGeom prst="rect">
            <a:avLst/>
          </a:prstGeom>
        </p:spPr>
        <p:txBody>
          <a:bodyPr anchor="ct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Italic"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Italic"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fi-FI" sz="1000" b="1" i="0" u="none" strike="noStrike" kern="1200" cap="none" spc="0" normalizeH="0" baseline="0" noProof="0">
                <a:ln>
                  <a:noFill/>
                </a:ln>
                <a:solidFill>
                  <a:srgbClr val="282B93"/>
                </a:solidFill>
                <a:effectLst/>
                <a:uLnTx/>
                <a:uFillTx/>
                <a:latin typeface="Mont Book Italic" pitchFamily="2" charset="0"/>
                <a:ea typeface="+mn-ea"/>
                <a:cs typeface="+mn-cs"/>
              </a:rPr>
              <a:t>		</a:t>
            </a:r>
            <a:endParaRPr kumimoji="0" lang="fi-FI" sz="1200" b="1" i="0" u="none" strike="noStrike" kern="1200" cap="none" spc="0" normalizeH="0" baseline="0" noProof="0">
              <a:ln>
                <a:noFill/>
              </a:ln>
              <a:solidFill>
                <a:srgbClr val="282B93"/>
              </a:solidFill>
              <a:effectLst/>
              <a:uLnTx/>
              <a:uFillTx/>
              <a:latin typeface="Mont Book" pitchFamily="2" charset="0"/>
              <a:ea typeface="+mn-ea"/>
              <a:cs typeface="+mn-cs"/>
            </a:endParaRPr>
          </a:p>
        </p:txBody>
      </p:sp>
      <p:sp>
        <p:nvSpPr>
          <p:cNvPr id="5" name="Tekstiruutu 4">
            <a:extLst>
              <a:ext uri="{FF2B5EF4-FFF2-40B4-BE49-F238E27FC236}">
                <a16:creationId xmlns:a16="http://schemas.microsoft.com/office/drawing/2014/main" id="{A8D7F2E4-D68D-D9C9-3B8B-3B8A3B4D9088}"/>
              </a:ext>
            </a:extLst>
          </p:cNvPr>
          <p:cNvSpPr txBox="1"/>
          <p:nvPr/>
        </p:nvSpPr>
        <p:spPr>
          <a:xfrm>
            <a:off x="57121" y="1216355"/>
            <a:ext cx="4396098" cy="3034677"/>
          </a:xfrm>
          <a:prstGeom prst="rect">
            <a:avLst/>
          </a:prstGeom>
          <a:noFill/>
        </p:spPr>
        <p:txBody>
          <a:bodyPr wrap="square">
            <a:spAutoFit/>
          </a:bodyPr>
          <a:lstStyle/>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Fishway installation began Jan. 5, 2025.</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Fishheart fishway was fully operational Feb. 15, 2025 (51 Days).</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endParaRP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i-FI" sz="1600" b="1" i="0" u="none" strike="noStrike" kern="1200" cap="none" spc="0" normalizeH="0" baseline="0" noProof="0" err="1">
                <a:ln>
                  <a:noFill/>
                </a:ln>
                <a:solidFill>
                  <a:srgbClr val="282B93"/>
                </a:solidFill>
                <a:effectLst/>
                <a:uLnTx/>
                <a:uFillTx/>
                <a:latin typeface="Mont Book" panose="020B0604020202020204" charset="0"/>
                <a:ea typeface="+mn-ea"/>
                <a:cs typeface="+mn-cs"/>
              </a:rPr>
              <a:t>First</a:t>
            </a: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 </a:t>
            </a:r>
            <a:r>
              <a:rPr kumimoji="0" lang="fi-FI" sz="1600" b="1" i="0" u="none" strike="noStrike" kern="1200" cap="none" spc="0" normalizeH="0" baseline="0" noProof="0" err="1">
                <a:ln>
                  <a:noFill/>
                </a:ln>
                <a:solidFill>
                  <a:srgbClr val="282B93"/>
                </a:solidFill>
                <a:effectLst/>
                <a:uLnTx/>
                <a:uFillTx/>
                <a:latin typeface="Mont Book" panose="020B0604020202020204" charset="0"/>
                <a:ea typeface="+mn-ea"/>
                <a:cs typeface="+mn-cs"/>
              </a:rPr>
              <a:t>season</a:t>
            </a: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 </a:t>
            </a:r>
            <a:r>
              <a:rPr kumimoji="0" lang="fi-FI" sz="1600" b="1" i="0" u="none" strike="noStrike" kern="1200" cap="none" spc="0" normalizeH="0" baseline="0" noProof="0" err="1">
                <a:ln>
                  <a:noFill/>
                </a:ln>
                <a:solidFill>
                  <a:srgbClr val="282B93"/>
                </a:solidFill>
                <a:effectLst/>
                <a:uLnTx/>
                <a:uFillTx/>
                <a:latin typeface="Mont Book" panose="020B0604020202020204" charset="0"/>
                <a:ea typeface="+mn-ea"/>
                <a:cs typeface="+mn-cs"/>
              </a:rPr>
              <a:t>results</a:t>
            </a: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 </a:t>
            </a:r>
            <a:r>
              <a:rPr kumimoji="0" lang="fi-FI" sz="1600" b="1" i="0" u="none" strike="noStrike" kern="1200" cap="none" spc="0" normalizeH="0" baseline="0" noProof="0" err="1">
                <a:ln>
                  <a:noFill/>
                </a:ln>
                <a:solidFill>
                  <a:srgbClr val="282B93"/>
                </a:solidFill>
                <a:effectLst/>
                <a:uLnTx/>
                <a:uFillTx/>
                <a:latin typeface="Mont Book" panose="020B0604020202020204" charset="0"/>
                <a:ea typeface="+mn-ea"/>
                <a:cs typeface="+mn-cs"/>
              </a:rPr>
              <a:t>exceeded</a:t>
            </a: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 </a:t>
            </a:r>
            <a:r>
              <a:rPr kumimoji="0" lang="fi-FI" sz="1600" b="1" i="0" u="none" strike="noStrike" kern="1200" cap="none" spc="0" normalizeH="0" baseline="0" noProof="0" err="1">
                <a:ln>
                  <a:noFill/>
                </a:ln>
                <a:solidFill>
                  <a:srgbClr val="282B93"/>
                </a:solidFill>
                <a:effectLst/>
                <a:uLnTx/>
                <a:uFillTx/>
                <a:latin typeface="Mont Book" panose="020B0604020202020204" charset="0"/>
                <a:ea typeface="+mn-ea"/>
                <a:cs typeface="+mn-cs"/>
              </a:rPr>
              <a:t>all</a:t>
            </a: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 </a:t>
            </a:r>
            <a:r>
              <a:rPr kumimoji="0" lang="fi-FI" sz="1600" b="1" i="0" u="none" strike="noStrike" kern="1200" cap="none" spc="0" normalizeH="0" baseline="0" noProof="0" err="1">
                <a:ln>
                  <a:noFill/>
                </a:ln>
                <a:solidFill>
                  <a:srgbClr val="282B93"/>
                </a:solidFill>
                <a:effectLst/>
                <a:uLnTx/>
                <a:uFillTx/>
                <a:latin typeface="Mont Book" panose="020B0604020202020204" charset="0"/>
                <a:ea typeface="+mn-ea"/>
                <a:cs typeface="+mn-cs"/>
              </a:rPr>
              <a:t>expectations</a:t>
            </a: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p:txBody>
      </p:sp>
      <p:pic>
        <p:nvPicPr>
          <p:cNvPr id="8" name="Kuva 7">
            <a:extLst>
              <a:ext uri="{FF2B5EF4-FFF2-40B4-BE49-F238E27FC236}">
                <a16:creationId xmlns:a16="http://schemas.microsoft.com/office/drawing/2014/main" id="{3033DD92-A61A-1E12-23E2-11BC8ADF8A0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53219" y="1286296"/>
            <a:ext cx="3611359" cy="4815145"/>
          </a:xfrm>
          <a:prstGeom prst="rect">
            <a:avLst/>
          </a:prstGeom>
        </p:spPr>
      </p:pic>
      <p:pic>
        <p:nvPicPr>
          <p:cNvPr id="11" name="Kuva 10">
            <a:extLst>
              <a:ext uri="{FF2B5EF4-FFF2-40B4-BE49-F238E27FC236}">
                <a16:creationId xmlns:a16="http://schemas.microsoft.com/office/drawing/2014/main" id="{C2DFB18A-E47D-3981-52A9-3AD2EB5580F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91013" y="1286296"/>
            <a:ext cx="3952981" cy="2964736"/>
          </a:xfrm>
          <a:prstGeom prst="rect">
            <a:avLst/>
          </a:prstGeom>
        </p:spPr>
      </p:pic>
      <p:pic>
        <p:nvPicPr>
          <p:cNvPr id="13" name="Kuva 12">
            <a:extLst>
              <a:ext uri="{FF2B5EF4-FFF2-40B4-BE49-F238E27FC236}">
                <a16:creationId xmlns:a16="http://schemas.microsoft.com/office/drawing/2014/main" id="{EE2BAB57-45DA-9B92-F9EE-9D8D7827AD0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91012" y="4527290"/>
            <a:ext cx="3952981" cy="1596323"/>
          </a:xfrm>
          <a:prstGeom prst="rect">
            <a:avLst/>
          </a:prstGeom>
        </p:spPr>
      </p:pic>
      <p:pic>
        <p:nvPicPr>
          <p:cNvPr id="17" name="Kuva 16">
            <a:extLst>
              <a:ext uri="{FF2B5EF4-FFF2-40B4-BE49-F238E27FC236}">
                <a16:creationId xmlns:a16="http://schemas.microsoft.com/office/drawing/2014/main" id="{F3700CD2-F69A-2A66-E4FA-E2B19CCB630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85747" y="3656840"/>
            <a:ext cx="4105437" cy="2457480"/>
          </a:xfrm>
          <a:prstGeom prst="rect">
            <a:avLst/>
          </a:prstGeom>
        </p:spPr>
      </p:pic>
    </p:spTree>
    <p:extLst>
      <p:ext uri="{BB962C8B-B14F-4D97-AF65-F5344CB8AC3E}">
        <p14:creationId xmlns:p14="http://schemas.microsoft.com/office/powerpoint/2010/main" val="30012551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6C1BF-0A4F-0151-36AC-46B020B9BD4B}"/>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88748344-EA11-EA07-48DE-624794A5A825}"/>
              </a:ext>
            </a:extLst>
          </p:cNvPr>
          <p:cNvSpPr>
            <a:spLocks noGrp="1"/>
          </p:cNvSpPr>
          <p:nvPr>
            <p:ph type="title"/>
          </p:nvPr>
        </p:nvSpPr>
        <p:spPr>
          <a:xfrm>
            <a:off x="358345" y="41033"/>
            <a:ext cx="11800699" cy="1325563"/>
          </a:xfrm>
        </p:spPr>
        <p:txBody>
          <a:bodyPr>
            <a:noAutofit/>
          </a:bodyPr>
          <a:lstStyle/>
          <a:p>
            <a:pPr algn="ctr"/>
            <a:r>
              <a:rPr lang="fi-FI" sz="4000">
                <a:latin typeface="Mont Book" panose="020B0604020202020204" charset="0"/>
              </a:rPr>
              <a:t>Menindee Operation - Community</a:t>
            </a:r>
          </a:p>
        </p:txBody>
      </p:sp>
      <p:sp>
        <p:nvSpPr>
          <p:cNvPr id="7" name="Alaotsikko 4">
            <a:extLst>
              <a:ext uri="{FF2B5EF4-FFF2-40B4-BE49-F238E27FC236}">
                <a16:creationId xmlns:a16="http://schemas.microsoft.com/office/drawing/2014/main" id="{495AF7F4-2958-7054-80B5-A95E7D652E54}"/>
              </a:ext>
            </a:extLst>
          </p:cNvPr>
          <p:cNvSpPr txBox="1">
            <a:spLocks/>
          </p:cNvSpPr>
          <p:nvPr/>
        </p:nvSpPr>
        <p:spPr>
          <a:xfrm>
            <a:off x="8011849" y="4864869"/>
            <a:ext cx="1446833" cy="139377"/>
          </a:xfrm>
          <a:prstGeom prst="rect">
            <a:avLst/>
          </a:prstGeom>
        </p:spPr>
        <p:txBody>
          <a:bodyPr anchor="ctr"/>
          <a:lstStyle>
            <a:lvl1pPr marL="228600" indent="-228600" algn="l" defTabSz="914400" rtl="0" eaLnBrk="1" latinLnBrk="0" hangingPunct="1">
              <a:lnSpc>
                <a:spcPct val="120000"/>
              </a:lnSpc>
              <a:spcBef>
                <a:spcPts val="1000"/>
              </a:spcBef>
              <a:buFont typeface="Arial" panose="020B0604020202020204" pitchFamily="34" charset="0"/>
              <a:buChar char="•"/>
              <a:defRPr sz="2000" kern="1200" baseline="0">
                <a:solidFill>
                  <a:schemeClr val="accent2"/>
                </a:solidFill>
                <a:latin typeface="Mont Book" pitchFamily="2"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baseline="0">
                <a:solidFill>
                  <a:schemeClr val="accent2"/>
                </a:solidFill>
                <a:latin typeface="Mont Book Italic" pitchFamily="2"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baseline="0">
                <a:solidFill>
                  <a:schemeClr val="accent2"/>
                </a:solidFill>
                <a:latin typeface="Mont Book Italic" pitchFamily="2"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baseline="0">
                <a:solidFill>
                  <a:schemeClr val="accent2"/>
                </a:solidFill>
                <a:latin typeface="Mont Book Italic"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fi-FI" sz="1000" b="1" i="0" u="none" strike="noStrike" kern="1200" cap="none" spc="0" normalizeH="0" baseline="0" noProof="0">
                <a:ln>
                  <a:noFill/>
                </a:ln>
                <a:solidFill>
                  <a:srgbClr val="282B93"/>
                </a:solidFill>
                <a:effectLst/>
                <a:uLnTx/>
                <a:uFillTx/>
                <a:latin typeface="Mont Book Italic" pitchFamily="2" charset="0"/>
                <a:ea typeface="+mn-ea"/>
                <a:cs typeface="+mn-cs"/>
              </a:rPr>
              <a:t>		</a:t>
            </a:r>
            <a:endParaRPr kumimoji="0" lang="fi-FI" sz="1200" b="1" i="0" u="none" strike="noStrike" kern="1200" cap="none" spc="0" normalizeH="0" baseline="0" noProof="0">
              <a:ln>
                <a:noFill/>
              </a:ln>
              <a:solidFill>
                <a:srgbClr val="282B93"/>
              </a:solidFill>
              <a:effectLst/>
              <a:uLnTx/>
              <a:uFillTx/>
              <a:latin typeface="Mont Book" pitchFamily="2" charset="0"/>
              <a:ea typeface="+mn-ea"/>
              <a:cs typeface="+mn-cs"/>
            </a:endParaRPr>
          </a:p>
        </p:txBody>
      </p:sp>
      <p:sp>
        <p:nvSpPr>
          <p:cNvPr id="5" name="Tekstiruutu 4">
            <a:extLst>
              <a:ext uri="{FF2B5EF4-FFF2-40B4-BE49-F238E27FC236}">
                <a16:creationId xmlns:a16="http://schemas.microsoft.com/office/drawing/2014/main" id="{AD881CCE-B5BB-813A-1CA8-8E0264EAC7A8}"/>
              </a:ext>
            </a:extLst>
          </p:cNvPr>
          <p:cNvSpPr txBox="1"/>
          <p:nvPr/>
        </p:nvSpPr>
        <p:spPr>
          <a:xfrm>
            <a:off x="358345" y="1048827"/>
            <a:ext cx="3484450" cy="670953"/>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p:txBody>
      </p:sp>
      <p:pic>
        <p:nvPicPr>
          <p:cNvPr id="1026" name="Picture 2">
            <a:extLst>
              <a:ext uri="{FF2B5EF4-FFF2-40B4-BE49-F238E27FC236}">
                <a16:creationId xmlns:a16="http://schemas.microsoft.com/office/drawing/2014/main" id="{CA91384A-06CE-0722-608E-0EED170EA11A}"/>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2292" y="3429000"/>
            <a:ext cx="3927268" cy="2619915"/>
          </a:xfrm>
          <a:prstGeom prst="rect">
            <a:avLst/>
          </a:prstGeom>
          <a:noFill/>
          <a:extLst>
            <a:ext uri="{909E8E84-426E-40DD-AFC4-6F175D3DCCD1}">
              <a14:hiddenFill xmlns:a14="http://schemas.microsoft.com/office/drawing/2010/main">
                <a:solidFill>
                  <a:srgbClr val="FFFFFF"/>
                </a:solidFill>
              </a14:hiddenFill>
            </a:ext>
          </a:extLst>
        </p:spPr>
      </p:pic>
      <p:pic>
        <p:nvPicPr>
          <p:cNvPr id="9" name="Kuva 8" descr="Kuva, joka sisältää kohteen piha-, taivas, maa, piippu&#10;&#10;Tekoälyn generoima sisältö voi olla virheellistä.">
            <a:extLst>
              <a:ext uri="{FF2B5EF4-FFF2-40B4-BE49-F238E27FC236}">
                <a16:creationId xmlns:a16="http://schemas.microsoft.com/office/drawing/2014/main" id="{BE9BFB9E-B246-4D3D-8D10-27C8A65BC5D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487247" y="1199275"/>
            <a:ext cx="3778152" cy="4849640"/>
          </a:xfrm>
          <a:prstGeom prst="rect">
            <a:avLst/>
          </a:prstGeom>
        </p:spPr>
      </p:pic>
      <p:sp>
        <p:nvSpPr>
          <p:cNvPr id="12" name="Tekstiruutu 11">
            <a:extLst>
              <a:ext uri="{FF2B5EF4-FFF2-40B4-BE49-F238E27FC236}">
                <a16:creationId xmlns:a16="http://schemas.microsoft.com/office/drawing/2014/main" id="{EDE63FAD-FBE0-0460-0422-38F2F18EDDC2}"/>
              </a:ext>
            </a:extLst>
          </p:cNvPr>
          <p:cNvSpPr txBox="1"/>
          <p:nvPr/>
        </p:nvSpPr>
        <p:spPr>
          <a:xfrm>
            <a:off x="541707" y="1405338"/>
            <a:ext cx="4048572" cy="3034677"/>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i-FI" sz="1600" b="1" i="0" u="none" strike="noStrike" kern="1200" cap="none" spc="0" normalizeH="0" baseline="0" noProof="0">
                <a:ln>
                  <a:noFill/>
                </a:ln>
                <a:solidFill>
                  <a:srgbClr val="282B93"/>
                </a:solidFill>
                <a:effectLst/>
                <a:uLnTx/>
                <a:uFillTx/>
                <a:latin typeface="Mont Book" panose="020B0604020202020204" charset="0"/>
                <a:ea typeface="+mn-ea"/>
                <a:cs typeface="+mn-cs"/>
              </a:rPr>
              <a:t>The project brought together Barkindji Elders and community members, regional art workers, state department employees, and Fishheart team members. </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282B93"/>
              </a:solidFill>
              <a:effectLst/>
              <a:uLnTx/>
              <a:uFillTx/>
              <a:latin typeface="Mont Book Italic"/>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fi-FI" sz="1600" b="1" i="1" u="none" strike="noStrike" kern="1200" cap="none" spc="0" normalizeH="0" baseline="0" noProof="0">
              <a:ln>
                <a:noFill/>
              </a:ln>
              <a:solidFill>
                <a:srgbClr val="FFFFFF"/>
              </a:solidFill>
              <a:effectLst/>
              <a:uLnTx/>
              <a:uFillTx/>
              <a:latin typeface="Mont Book Italic"/>
              <a:ea typeface="+mn-ea"/>
              <a:cs typeface="+mn-cs"/>
            </a:endParaRPr>
          </a:p>
        </p:txBody>
      </p:sp>
      <p:pic>
        <p:nvPicPr>
          <p:cNvPr id="15" name="Kuva 14">
            <a:extLst>
              <a:ext uri="{FF2B5EF4-FFF2-40B4-BE49-F238E27FC236}">
                <a16:creationId xmlns:a16="http://schemas.microsoft.com/office/drawing/2014/main" id="{83EE55BE-685C-5A1A-995A-11D8A383D59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513283" y="3500507"/>
            <a:ext cx="3397876" cy="2548407"/>
          </a:xfrm>
          <a:prstGeom prst="rect">
            <a:avLst/>
          </a:prstGeom>
        </p:spPr>
      </p:pic>
      <p:pic>
        <p:nvPicPr>
          <p:cNvPr id="1034" name="Picture 10">
            <a:extLst>
              <a:ext uri="{FF2B5EF4-FFF2-40B4-BE49-F238E27FC236}">
                <a16:creationId xmlns:a16="http://schemas.microsoft.com/office/drawing/2014/main" id="{39A3B86F-975A-CC35-47A0-7286E7F7792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8500529" y="1199274"/>
            <a:ext cx="3410630" cy="2275261"/>
          </a:xfrm>
          <a:prstGeom prst="rect">
            <a:avLst/>
          </a:prstGeom>
          <a:noFill/>
          <a:extLst>
            <a:ext uri="{909E8E84-426E-40DD-AFC4-6F175D3DCCD1}">
              <a14:hiddenFill xmlns:a14="http://schemas.microsoft.com/office/drawing/2010/main">
                <a:solidFill>
                  <a:srgbClr val="FFFFFF"/>
                </a:solidFill>
              </a14:hiddenFill>
            </a:ext>
          </a:extLst>
        </p:spPr>
      </p:pic>
      <p:sp>
        <p:nvSpPr>
          <p:cNvPr id="18" name="Tekstiruutu 17">
            <a:extLst>
              <a:ext uri="{FF2B5EF4-FFF2-40B4-BE49-F238E27FC236}">
                <a16:creationId xmlns:a16="http://schemas.microsoft.com/office/drawing/2014/main" id="{7EED3D9A-372F-1126-EB3F-342E0F53928F}"/>
              </a:ext>
            </a:extLst>
          </p:cNvPr>
          <p:cNvSpPr txBox="1"/>
          <p:nvPr/>
        </p:nvSpPr>
        <p:spPr>
          <a:xfrm>
            <a:off x="8548476" y="1410496"/>
            <a:ext cx="3362683" cy="1852815"/>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i-FI" sz="1600" b="1" i="0" u="none" strike="noStrike" kern="1200" cap="none" spc="0" normalizeH="0" baseline="0" noProof="0">
                <a:ln>
                  <a:noFill/>
                </a:ln>
                <a:solidFill>
                  <a:srgbClr val="FFFFFF"/>
                </a:solidFill>
                <a:effectLst/>
                <a:uLnTx/>
                <a:uFillTx/>
                <a:latin typeface="Mont Book" panose="020B0604020202020204" charset="0"/>
                <a:ea typeface="+mn-ea"/>
                <a:cs typeface="+mn-cs"/>
              </a:rPr>
              <a:t>The Fishheart team advanced restoration goals on the Baaka while empowering Indigenous voices through collaboration and art. </a:t>
            </a:r>
          </a:p>
        </p:txBody>
      </p:sp>
    </p:spTree>
    <p:extLst>
      <p:ext uri="{BB962C8B-B14F-4D97-AF65-F5344CB8AC3E}">
        <p14:creationId xmlns:p14="http://schemas.microsoft.com/office/powerpoint/2010/main" val="4096440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1D83AD6-2C43-D743-A141-7285D794E6CE}"/>
              </a:ext>
            </a:extLst>
          </p:cNvPr>
          <p:cNvSpPr>
            <a:spLocks noGrp="1"/>
          </p:cNvSpPr>
          <p:nvPr>
            <p:ph type="title"/>
          </p:nvPr>
        </p:nvSpPr>
        <p:spPr>
          <a:xfrm>
            <a:off x="160289" y="281045"/>
            <a:ext cx="11193511" cy="1451318"/>
          </a:xfrm>
        </p:spPr>
        <p:txBody>
          <a:bodyPr>
            <a:normAutofit/>
          </a:bodyPr>
          <a:lstStyle/>
          <a:p>
            <a:pPr algn="ctr"/>
            <a:r>
              <a:rPr lang="en-US" sz="4000" err="1">
                <a:latin typeface="Mont Book" panose="020B0604020202020204" charset="0"/>
              </a:rPr>
              <a:t>Fishheart</a:t>
            </a:r>
            <a:r>
              <a:rPr lang="en-US" sz="4000">
                <a:latin typeface="Mont Book" panose="020B0604020202020204" charset="0"/>
              </a:rPr>
              <a:t>: Summary</a:t>
            </a:r>
            <a:br>
              <a:rPr lang="en-US">
                <a:latin typeface="Mont Heavy Italic"/>
              </a:rPr>
            </a:br>
            <a:endParaRPr lang="en-US">
              <a:latin typeface="Mont Heavy Italic"/>
            </a:endParaRPr>
          </a:p>
        </p:txBody>
      </p:sp>
      <p:sp>
        <p:nvSpPr>
          <p:cNvPr id="4" name="Sisällön paikkamerkki 3">
            <a:extLst>
              <a:ext uri="{FF2B5EF4-FFF2-40B4-BE49-F238E27FC236}">
                <a16:creationId xmlns:a16="http://schemas.microsoft.com/office/drawing/2014/main" id="{5E1E1885-D758-654A-8217-2C9AA2E25681}"/>
              </a:ext>
            </a:extLst>
          </p:cNvPr>
          <p:cNvSpPr>
            <a:spLocks noGrp="1"/>
          </p:cNvSpPr>
          <p:nvPr>
            <p:ph sz="half" idx="2"/>
          </p:nvPr>
        </p:nvSpPr>
        <p:spPr>
          <a:xfrm>
            <a:off x="5526311" y="1188238"/>
            <a:ext cx="6505399" cy="5388717"/>
          </a:xfrm>
        </p:spPr>
        <p:txBody>
          <a:bodyPr vert="horz" lIns="91440" tIns="45720" rIns="91440" bIns="45720" rtlCol="0" anchor="t">
            <a:noAutofit/>
          </a:bodyPr>
          <a:lstStyle/>
          <a:p>
            <a:r>
              <a:rPr lang="en-US" sz="1600" b="1" err="1"/>
              <a:t>Fishheart</a:t>
            </a:r>
            <a:r>
              <a:rPr lang="en-US" sz="1600" b="1"/>
              <a:t> is an accepted technology for passing fish in Finland, including salmon, trout, and sea lamprey. </a:t>
            </a:r>
          </a:p>
          <a:p>
            <a:r>
              <a:rPr lang="fi-FI" sz="1600" b="1">
                <a:latin typeface="Mont Book" panose="020B0604020202020204" charset="0"/>
              </a:rPr>
              <a:t>7 Fishheart fishways currently operational in Finland, Australia and USA .</a:t>
            </a:r>
            <a:endParaRPr lang="en-US" sz="1600" b="1">
              <a:latin typeface="Mont Book" panose="020B0604020202020204" charset="0"/>
            </a:endParaRPr>
          </a:p>
          <a:p>
            <a:r>
              <a:rPr lang="en-US" sz="1600" b="1"/>
              <a:t>Design provides flexibility in system siting allowing for adaptive management to improve effectiveness.</a:t>
            </a:r>
          </a:p>
          <a:p>
            <a:r>
              <a:rPr lang="en-US" sz="1600" b="1"/>
              <a:t>Internal efficiency is better than fish lifts or ladders.</a:t>
            </a:r>
          </a:p>
          <a:p>
            <a:r>
              <a:rPr lang="en-US" sz="1600" b="1"/>
              <a:t>No injury or mortality associated with passage through any part of the system.</a:t>
            </a:r>
          </a:p>
          <a:p>
            <a:r>
              <a:rPr lang="en-US" sz="1600" b="1">
                <a:latin typeface="Mont Book" panose="020B0604020202020204" charset="0"/>
              </a:rPr>
              <a:t>High passage capacity: 70,000 – 100,000 fish per day.</a:t>
            </a:r>
          </a:p>
          <a:p>
            <a:r>
              <a:rPr lang="en-US" sz="1600" b="1">
                <a:latin typeface="Mont Book" panose="020B0604020202020204" charset="0"/>
              </a:rPr>
              <a:t>Short period from decision to deployment.</a:t>
            </a:r>
            <a:r>
              <a:rPr lang="en-US" sz="1600" b="1"/>
              <a:t> </a:t>
            </a:r>
          </a:p>
          <a:p>
            <a:r>
              <a:rPr lang="en-US" sz="1600" b="1"/>
              <a:t>Fisheye system provides robust real time data collection, archiving, and reporting. </a:t>
            </a:r>
          </a:p>
          <a:p>
            <a:r>
              <a:rPr lang="en-US" sz="1600" b="1"/>
              <a:t>Eco Eggbox enhances stocking practices.</a:t>
            </a:r>
          </a:p>
          <a:p>
            <a:endParaRPr lang="fi-FI" sz="1600" b="1">
              <a:latin typeface="Mont Book" panose="020B0604020202020204" charset="0"/>
            </a:endParaRPr>
          </a:p>
        </p:txBody>
      </p:sp>
      <p:pic>
        <p:nvPicPr>
          <p:cNvPr id="9" name="Sisällön paikkamerkki 8">
            <a:extLst>
              <a:ext uri="{FF2B5EF4-FFF2-40B4-BE49-F238E27FC236}">
                <a16:creationId xmlns:a16="http://schemas.microsoft.com/office/drawing/2014/main" id="{68500EE2-00C8-8BB3-B788-A2B98BCD2CA3}"/>
              </a:ext>
            </a:extLst>
          </p:cNvPr>
          <p:cNvPicPr>
            <a:picLocks noGrp="1" noChangeAspect="1"/>
          </p:cNvPicPr>
          <p:nvPr>
            <p:ph sz="half" idx="1"/>
          </p:nvPr>
        </p:nvPicPr>
        <p:blipFill>
          <a:blip r:embed="rId2" cstate="email">
            <a:extLst>
              <a:ext uri="{28A0092B-C50C-407E-A947-70E740481C1C}">
                <a14:useLocalDpi xmlns:a14="http://schemas.microsoft.com/office/drawing/2010/main"/>
              </a:ext>
            </a:extLst>
          </a:blip>
          <a:stretch>
            <a:fillRect/>
          </a:stretch>
        </p:blipFill>
        <p:spPr>
          <a:xfrm>
            <a:off x="160290" y="1658469"/>
            <a:ext cx="5284070" cy="3963052"/>
          </a:xfrm>
        </p:spPr>
      </p:pic>
      <p:sp>
        <p:nvSpPr>
          <p:cNvPr id="6" name="Tekstiruutu 5">
            <a:extLst>
              <a:ext uri="{FF2B5EF4-FFF2-40B4-BE49-F238E27FC236}">
                <a16:creationId xmlns:a16="http://schemas.microsoft.com/office/drawing/2014/main" id="{141BD209-9E28-41F4-DE96-645DF6508A6B}"/>
              </a:ext>
            </a:extLst>
          </p:cNvPr>
          <p:cNvSpPr txBox="1"/>
          <p:nvPr/>
        </p:nvSpPr>
        <p:spPr>
          <a:xfrm>
            <a:off x="-1161378" y="5328000"/>
            <a:ext cx="6169572"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Mont Book" pitchFamily="2" charset="0"/>
                <a:ea typeface="+mn-ea"/>
                <a:cs typeface="+mn-cs"/>
              </a:rPr>
              <a:t>Kemijoki river – Northern Finland</a:t>
            </a:r>
            <a:endParaRPr kumimoji="0" lang="fi-FI"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7292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BC866A9-960B-3E48-B413-40068D45A80E}"/>
              </a:ext>
            </a:extLst>
          </p:cNvPr>
          <p:cNvSpPr>
            <a:spLocks noGrp="1"/>
          </p:cNvSpPr>
          <p:nvPr>
            <p:ph type="ctrTitle"/>
          </p:nvPr>
        </p:nvSpPr>
        <p:spPr>
          <a:xfrm>
            <a:off x="839788" y="1296035"/>
            <a:ext cx="10512424" cy="2774950"/>
          </a:xfrm>
        </p:spPr>
        <p:txBody>
          <a:bodyPr>
            <a:normAutofit fontScale="90000"/>
          </a:bodyPr>
          <a:lstStyle/>
          <a:p>
            <a:pPr>
              <a:lnSpc>
                <a:spcPct val="150000"/>
              </a:lnSpc>
            </a:pPr>
            <a:r>
              <a:rPr lang="fi-FI" sz="6700">
                <a:latin typeface="Mont Book" panose="020B0604020202020204" charset="0"/>
              </a:rPr>
              <a:t>Questions?</a:t>
            </a:r>
            <a:br>
              <a:rPr lang="fi-FI">
                <a:latin typeface="Mont Book" panose="020B0604020202020204" charset="0"/>
              </a:rPr>
            </a:br>
            <a:r>
              <a:rPr lang="fi-FI" sz="4900">
                <a:latin typeface="Mont Book" panose="020B0604020202020204" charset="0"/>
              </a:rPr>
              <a:t>mika@fishheart.com</a:t>
            </a:r>
            <a:br>
              <a:rPr lang="fi-FI" sz="4900">
                <a:latin typeface="Mont Book" panose="020B0604020202020204" charset="0"/>
              </a:rPr>
            </a:br>
            <a:r>
              <a:rPr lang="fi-FI" sz="4900">
                <a:latin typeface="Mont Book" panose="020B0604020202020204" charset="0"/>
              </a:rPr>
              <a:t>jon@riparianstrategies.com</a:t>
            </a:r>
            <a:endParaRPr lang="fi-FI">
              <a:latin typeface="Mont Book" panose="020B0604020202020204" charset="0"/>
            </a:endParaRPr>
          </a:p>
        </p:txBody>
      </p:sp>
      <p:sp>
        <p:nvSpPr>
          <p:cNvPr id="3" name="Alaotsikko 2">
            <a:extLst>
              <a:ext uri="{FF2B5EF4-FFF2-40B4-BE49-F238E27FC236}">
                <a16:creationId xmlns:a16="http://schemas.microsoft.com/office/drawing/2014/main" id="{8BEA1714-A06C-0143-BF9D-9095FF127004}"/>
              </a:ext>
            </a:extLst>
          </p:cNvPr>
          <p:cNvSpPr>
            <a:spLocks noGrp="1"/>
          </p:cNvSpPr>
          <p:nvPr>
            <p:ph type="subTitle" idx="1"/>
          </p:nvPr>
        </p:nvSpPr>
        <p:spPr>
          <a:xfrm>
            <a:off x="4215573" y="4174490"/>
            <a:ext cx="5391829" cy="426308"/>
          </a:xfrm>
        </p:spPr>
        <p:txBody>
          <a:bodyPr vert="horz" lIns="91440" tIns="45720" rIns="91440" bIns="45720" rtlCol="0" anchor="t">
            <a:noAutofit/>
          </a:bodyPr>
          <a:lstStyle/>
          <a:p>
            <a:r>
              <a:rPr lang="fi-FI" dirty="0">
                <a:latin typeface="Mont Book"/>
              </a:rPr>
              <a:t>facebook.com/fishheartsystem</a:t>
            </a:r>
          </a:p>
        </p:txBody>
      </p:sp>
    </p:spTree>
    <p:extLst>
      <p:ext uri="{BB962C8B-B14F-4D97-AF65-F5344CB8AC3E}">
        <p14:creationId xmlns:p14="http://schemas.microsoft.com/office/powerpoint/2010/main" val="23350871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sp>
        <p:nvSpPr>
          <p:cNvPr id="1083" name="Google Shape;1083;p147"/>
          <p:cNvSpPr txBox="1">
            <a:spLocks noGrp="1"/>
          </p:cNvSpPr>
          <p:nvPr>
            <p:ph type="title"/>
          </p:nvPr>
        </p:nvSpPr>
        <p:spPr>
          <a:xfrm>
            <a:off x="831850" y="1709738"/>
            <a:ext cx="10515600" cy="251770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600"/>
              <a:buFont typeface="Calibri"/>
              <a:buNone/>
            </a:pPr>
            <a:r>
              <a:rPr lang="en-US" dirty="0">
                <a:solidFill>
                  <a:schemeClr val="tx1">
                    <a:lumMod val="65000"/>
                    <a:lumOff val="35000"/>
                  </a:schemeClr>
                </a:solidFill>
              </a:rPr>
              <a:t>Alex Corum et. al</a:t>
            </a:r>
            <a:endParaRPr dirty="0"/>
          </a:p>
        </p:txBody>
      </p:sp>
    </p:spTree>
    <p:extLst>
      <p:ext uri="{BB962C8B-B14F-4D97-AF65-F5344CB8AC3E}">
        <p14:creationId xmlns:p14="http://schemas.microsoft.com/office/powerpoint/2010/main" val="26932406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83370" y="526474"/>
            <a:ext cx="4092266" cy="6737927"/>
          </a:xfrm>
        </p:spPr>
        <p:txBody>
          <a:bodyPr>
            <a:normAutofit fontScale="92500"/>
          </a:bodyPr>
          <a:lstStyle/>
          <a:p>
            <a:pPr marL="0" indent="0" algn="ctr">
              <a:buNone/>
            </a:pPr>
            <a:r>
              <a:rPr lang="en-US" dirty="0"/>
              <a:t>Phase 1 Proposed Monitoring</a:t>
            </a:r>
          </a:p>
          <a:p>
            <a:pPr marL="514350" indent="-285750"/>
            <a:r>
              <a:rPr lang="en-US" sz="1400" b="1" dirty="0"/>
              <a:t>How Many? </a:t>
            </a:r>
            <a:r>
              <a:rPr lang="en-US" sz="1400" dirty="0"/>
              <a:t>– SONAR below Iron Gate</a:t>
            </a:r>
          </a:p>
          <a:p>
            <a:pPr marL="514350" indent="-285750"/>
            <a:r>
              <a:rPr lang="en-US" sz="1400" b="1" dirty="0"/>
              <a:t>What Species? </a:t>
            </a:r>
            <a:r>
              <a:rPr lang="en-US" sz="1400" dirty="0"/>
              <a:t>– Tangle netting for species apportionment</a:t>
            </a:r>
          </a:p>
          <a:p>
            <a:pPr marL="514350" indent="-285750"/>
            <a:r>
              <a:rPr lang="en-US" sz="1400" b="1" dirty="0"/>
              <a:t>Where are they going? </a:t>
            </a:r>
            <a:r>
              <a:rPr lang="en-US" sz="1400" dirty="0"/>
              <a:t>– Radio telemetry tagging fish at tangle net sites and stationary and mobile tracking.</a:t>
            </a:r>
          </a:p>
          <a:p>
            <a:pPr marL="285750" indent="-285750"/>
            <a:r>
              <a:rPr lang="en-US" sz="1400" b="1" dirty="0"/>
              <a:t>Partners </a:t>
            </a:r>
          </a:p>
          <a:p>
            <a:pPr marL="514350" indent="-285750"/>
            <a:r>
              <a:rPr lang="en-US" sz="1400" b="1" i="1" dirty="0" err="1"/>
              <a:t>Caltrout</a:t>
            </a:r>
            <a:r>
              <a:rPr lang="en-US" sz="1400" dirty="0"/>
              <a:t> (project management)</a:t>
            </a:r>
          </a:p>
          <a:p>
            <a:pPr marL="514350" indent="-285750"/>
            <a:r>
              <a:rPr lang="en-US" sz="1400" b="1" i="1" dirty="0"/>
              <a:t>Yurok Tribe </a:t>
            </a:r>
            <a:r>
              <a:rPr lang="en-US" sz="1400" dirty="0"/>
              <a:t>(SONAR, tangle netting, scale analysis)</a:t>
            </a:r>
          </a:p>
          <a:p>
            <a:pPr marL="514350" indent="-285750"/>
            <a:r>
              <a:rPr lang="en-US" sz="1400" b="1" i="1" dirty="0"/>
              <a:t>Karuk Tribe </a:t>
            </a:r>
            <a:r>
              <a:rPr lang="en-US" sz="1400" dirty="0"/>
              <a:t>(SONAR, tangle netting, carcass survey and CA mobile tracking telemetry station maintenance)</a:t>
            </a:r>
          </a:p>
          <a:p>
            <a:pPr marL="514350" indent="-285750"/>
            <a:r>
              <a:rPr lang="en-US" sz="1400" b="1" i="1" dirty="0"/>
              <a:t>Klamath Tribes </a:t>
            </a:r>
            <a:r>
              <a:rPr lang="en-US" sz="1400" i="1" dirty="0"/>
              <a:t>(Sprague, Williamson, Wood mobile tracking </a:t>
            </a:r>
            <a:r>
              <a:rPr lang="en-US" sz="1400" dirty="0"/>
              <a:t>telemetry station maintenance)</a:t>
            </a:r>
          </a:p>
          <a:p>
            <a:pPr marL="514350" indent="-285750"/>
            <a:r>
              <a:rPr lang="en-US" sz="1400" b="1" i="1" dirty="0"/>
              <a:t>ODFW</a:t>
            </a:r>
            <a:r>
              <a:rPr lang="en-US" sz="1400" dirty="0"/>
              <a:t> (State line to Link River dam mobile tracking telemetry station maintenance)</a:t>
            </a:r>
          </a:p>
          <a:p>
            <a:pPr marL="514350" indent="-285750"/>
            <a:r>
              <a:rPr lang="en-US" sz="1400" b="1" i="1" dirty="0"/>
              <a:t>CDFW</a:t>
            </a:r>
            <a:r>
              <a:rPr lang="en-US" sz="1400" dirty="0"/>
              <a:t> (staff for tangle net, </a:t>
            </a:r>
            <a:r>
              <a:rPr lang="en-US" sz="1400" dirty="0" err="1"/>
              <a:t>trib</a:t>
            </a:r>
            <a:r>
              <a:rPr lang="en-US" sz="1400" dirty="0"/>
              <a:t> carcass surveys)</a:t>
            </a:r>
          </a:p>
          <a:p>
            <a:pPr marL="514350" indent="-285750"/>
            <a:r>
              <a:rPr lang="en-US" sz="1400" b="1" i="1" dirty="0"/>
              <a:t>NMFS</a:t>
            </a:r>
            <a:r>
              <a:rPr lang="en-US" sz="1400" dirty="0"/>
              <a:t> (telemetry design, analysis, publication)</a:t>
            </a:r>
          </a:p>
          <a:p>
            <a:pPr marL="514350" indent="-285750"/>
            <a:r>
              <a:rPr lang="en-US" sz="1400" b="1" i="1" dirty="0"/>
              <a:t>Keith Denton and Cal Poly Humboldt </a:t>
            </a:r>
            <a:r>
              <a:rPr lang="en-US" sz="1400" dirty="0"/>
              <a:t>(SONAR/apportionment design, analysis, publication)</a:t>
            </a:r>
          </a:p>
          <a:p>
            <a:pPr marL="514350" indent="-285750"/>
            <a:r>
              <a:rPr lang="en-US" sz="1400" b="1" i="1" dirty="0"/>
              <a:t>USFWS</a:t>
            </a:r>
            <a:r>
              <a:rPr lang="en-US" sz="1400" b="1" dirty="0"/>
              <a:t> (</a:t>
            </a:r>
            <a:r>
              <a:rPr lang="en-US" sz="1400" dirty="0"/>
              <a:t>Carcass surveys-Iron Gate to State line)</a:t>
            </a:r>
            <a:endParaRPr lang="en-US" sz="1400" b="1"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4001" y="776690"/>
            <a:ext cx="5069711" cy="6081311"/>
          </a:xfrm>
          <a:prstGeom prst="rect">
            <a:avLst/>
          </a:prstGeom>
        </p:spPr>
      </p:pic>
      <p:sp>
        <p:nvSpPr>
          <p:cNvPr id="5" name="Title 1"/>
          <p:cNvSpPr>
            <a:spLocks noGrp="1"/>
          </p:cNvSpPr>
          <p:nvPr>
            <p:ph type="title"/>
          </p:nvPr>
        </p:nvSpPr>
        <p:spPr>
          <a:xfrm>
            <a:off x="1742224" y="0"/>
            <a:ext cx="5018795" cy="772250"/>
          </a:xfrm>
        </p:spPr>
        <p:txBody>
          <a:bodyPr>
            <a:noAutofit/>
          </a:bodyPr>
          <a:lstStyle/>
          <a:p>
            <a:r>
              <a:rPr lang="en-US" sz="2800" dirty="0"/>
              <a:t>Monitoring – Measuring Fish Response to Dam Removal</a:t>
            </a:r>
          </a:p>
        </p:txBody>
      </p:sp>
    </p:spTree>
    <p:extLst>
      <p:ext uri="{BB962C8B-B14F-4D97-AF65-F5344CB8AC3E}">
        <p14:creationId xmlns:p14="http://schemas.microsoft.com/office/powerpoint/2010/main" val="29270966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oogle Shape;561;p58">
            <a:extLst>
              <a:ext uri="{FF2B5EF4-FFF2-40B4-BE49-F238E27FC236}">
                <a16:creationId xmlns:a16="http://schemas.microsoft.com/office/drawing/2014/main" id="{6F676F38-AC95-4DCF-A727-FD2DE73A5237}"/>
              </a:ext>
            </a:extLst>
          </p:cNvPr>
          <p:cNvPicPr preferRelativeResize="0">
            <a:picLocks noGrp="1"/>
          </p:cNvPicPr>
          <p:nvPr>
            <p:ph idx="4294967295"/>
          </p:nvPr>
        </p:nvPicPr>
        <p:blipFill>
          <a:blip r:embed="rId2" cstate="email">
            <a:alphaModFix/>
            <a:extLst>
              <a:ext uri="{28A0092B-C50C-407E-A947-70E740481C1C}">
                <a14:useLocalDpi xmlns:a14="http://schemas.microsoft.com/office/drawing/2010/main"/>
              </a:ext>
            </a:extLst>
          </a:blip>
          <a:stretch>
            <a:fillRect/>
          </a:stretch>
        </p:blipFill>
        <p:spPr>
          <a:xfrm>
            <a:off x="1979720" y="870305"/>
            <a:ext cx="7573963" cy="5280025"/>
          </a:xfrm>
          <a:prstGeom prst="rect">
            <a:avLst/>
          </a:prstGeom>
          <a:noFill/>
          <a:ln>
            <a:noFill/>
          </a:ln>
          <a:effectLst>
            <a:outerShdw blurRad="57150" dist="19050" dir="5400000" algn="bl" rotWithShape="0">
              <a:srgbClr val="000000"/>
            </a:outerShdw>
          </a:effectLst>
        </p:spPr>
      </p:pic>
    </p:spTree>
    <p:extLst>
      <p:ext uri="{BB962C8B-B14F-4D97-AF65-F5344CB8AC3E}">
        <p14:creationId xmlns:p14="http://schemas.microsoft.com/office/powerpoint/2010/main" val="20456028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BA4A-174B-4B04-B1DB-3A53E25ABBA7}"/>
              </a:ext>
            </a:extLst>
          </p:cNvPr>
          <p:cNvSpPr>
            <a:spLocks noGrp="1"/>
          </p:cNvSpPr>
          <p:nvPr>
            <p:ph type="title"/>
          </p:nvPr>
        </p:nvSpPr>
        <p:spPr>
          <a:xfrm>
            <a:off x="839788" y="457200"/>
            <a:ext cx="3932237" cy="696897"/>
          </a:xfrm>
        </p:spPr>
        <p:txBody>
          <a:bodyPr>
            <a:normAutofit/>
          </a:bodyPr>
          <a:lstStyle/>
          <a:p>
            <a:r>
              <a:rPr lang="en-US" sz="3600" dirty="0">
                <a:latin typeface="+mn-lt"/>
              </a:rPr>
              <a:t>Sonar: ARIS Camera</a:t>
            </a:r>
          </a:p>
        </p:txBody>
      </p:sp>
      <p:pic>
        <p:nvPicPr>
          <p:cNvPr id="1026" name="Picture 2" descr="Image preview">
            <a:extLst>
              <a:ext uri="{FF2B5EF4-FFF2-40B4-BE49-F238E27FC236}">
                <a16:creationId xmlns:a16="http://schemas.microsoft.com/office/drawing/2014/main" id="{EA8DE392-16E9-4632-9402-87F94C5CF23A}"/>
              </a:ext>
            </a:extLst>
          </p:cNvPr>
          <p:cNvPicPr>
            <a:picLocks noGrp="1" noChangeAspect="1" noChangeArrowheads="1"/>
          </p:cNvPicPr>
          <p:nvPr>
            <p:ph type="pic" idx="1"/>
          </p:nvPr>
        </p:nvPicPr>
        <p:blipFill>
          <a:blip r:embed="rId2" cstate="email">
            <a:extLst>
              <a:ext uri="{28A0092B-C50C-407E-A947-70E740481C1C}">
                <a14:useLocalDpi xmlns:a14="http://schemas.microsoft.com/office/drawing/2010/main"/>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1F33C90E-4633-44C5-995B-8689A4BB949A}"/>
              </a:ext>
            </a:extLst>
          </p:cNvPr>
          <p:cNvSpPr>
            <a:spLocks noGrp="1"/>
          </p:cNvSpPr>
          <p:nvPr>
            <p:ph type="body" sz="half" idx="2"/>
          </p:nvPr>
        </p:nvSpPr>
        <p:spPr>
          <a:xfrm>
            <a:off x="836612" y="1640149"/>
            <a:ext cx="3932237" cy="3811588"/>
          </a:xfrm>
        </p:spPr>
        <p:txBody>
          <a:bodyPr>
            <a:normAutofit/>
          </a:bodyPr>
          <a:lstStyle/>
          <a:p>
            <a:pPr marL="285750" indent="-285750">
              <a:buFont typeface="Arial" panose="020B0604020202020204" pitchFamily="34" charset="0"/>
              <a:buChar char="•"/>
            </a:pPr>
            <a:r>
              <a:rPr lang="en-US" sz="2800" dirty="0"/>
              <a:t>Deployed Sept. 2024 then moved to current location at former site of Iron Gate Dam on October 17</a:t>
            </a:r>
          </a:p>
          <a:p>
            <a:pPr marL="285750" indent="-285750">
              <a:buFont typeface="Arial" panose="020B0604020202020204" pitchFamily="34" charset="0"/>
              <a:buChar char="•"/>
            </a:pPr>
            <a:r>
              <a:rPr lang="en-US" sz="2800" dirty="0"/>
              <a:t>Emits sound waves to monitor a cone shaped cross section</a:t>
            </a:r>
          </a:p>
          <a:p>
            <a:pPr marL="285750" indent="-285750">
              <a:buFont typeface="Arial" panose="020B0604020202020204" pitchFamily="34" charset="0"/>
              <a:buChar char="•"/>
            </a:pPr>
            <a:r>
              <a:rPr lang="en-US" sz="2800" dirty="0"/>
              <a:t>Records 24/7</a:t>
            </a:r>
          </a:p>
        </p:txBody>
      </p:sp>
    </p:spTree>
    <p:extLst>
      <p:ext uri="{BB962C8B-B14F-4D97-AF65-F5344CB8AC3E}">
        <p14:creationId xmlns:p14="http://schemas.microsoft.com/office/powerpoint/2010/main" val="871462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FA0C558-90B3-4E27-8536-76770543D73E}"/>
              </a:ext>
            </a:extLst>
          </p:cNvPr>
          <p:cNvSpPr>
            <a:spLocks noGrp="1"/>
          </p:cNvSpPr>
          <p:nvPr>
            <p:ph type="title"/>
          </p:nvPr>
        </p:nvSpPr>
        <p:spPr>
          <a:xfrm>
            <a:off x="4678532" y="51819"/>
            <a:ext cx="6400800" cy="969114"/>
          </a:xfrm>
        </p:spPr>
        <p:txBody>
          <a:bodyPr/>
          <a:lstStyle/>
          <a:p>
            <a:r>
              <a:rPr lang="en-US" dirty="0"/>
              <a:t>Sonar</a:t>
            </a:r>
          </a:p>
        </p:txBody>
      </p:sp>
      <p:pic>
        <p:nvPicPr>
          <p:cNvPr id="8" name="7B13206A-CA6B-4AFE-AFEF-381CB46F78A0">
            <a:hlinkClick r:id="" action="ppaction://media"/>
            <a:extLst>
              <a:ext uri="{FF2B5EF4-FFF2-40B4-BE49-F238E27FC236}">
                <a16:creationId xmlns:a16="http://schemas.microsoft.com/office/drawing/2014/main" id="{C68DEFBF-2BC8-4AC3-B156-2A2E73EC275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11045" y="1038689"/>
            <a:ext cx="7945513" cy="5156030"/>
          </a:xfrm>
        </p:spPr>
      </p:pic>
    </p:spTree>
    <p:extLst>
      <p:ext uri="{BB962C8B-B14F-4D97-AF65-F5344CB8AC3E}">
        <p14:creationId xmlns:p14="http://schemas.microsoft.com/office/powerpoint/2010/main" val="148727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48B4A-6874-427C-8EF4-74E8E9AD2394}"/>
              </a:ext>
            </a:extLst>
          </p:cNvPr>
          <p:cNvSpPr>
            <a:spLocks noGrp="1"/>
          </p:cNvSpPr>
          <p:nvPr>
            <p:ph type="title"/>
          </p:nvPr>
        </p:nvSpPr>
        <p:spPr>
          <a:xfrm>
            <a:off x="839788" y="457200"/>
            <a:ext cx="3932237" cy="883328"/>
          </a:xfrm>
        </p:spPr>
        <p:txBody>
          <a:bodyPr/>
          <a:lstStyle/>
          <a:p>
            <a:r>
              <a:rPr lang="en-US" sz="3600" dirty="0">
                <a:solidFill>
                  <a:prstClr val="black"/>
                </a:solidFill>
                <a:latin typeface="Calibri" panose="020F0502020204030204"/>
              </a:rPr>
              <a:t>Sonar: ARIS Camera</a:t>
            </a:r>
            <a:endParaRPr lang="en-US" dirty="0"/>
          </a:p>
        </p:txBody>
      </p:sp>
      <p:sp>
        <p:nvSpPr>
          <p:cNvPr id="3" name="Picture Placeholder 2">
            <a:extLst>
              <a:ext uri="{FF2B5EF4-FFF2-40B4-BE49-F238E27FC236}">
                <a16:creationId xmlns:a16="http://schemas.microsoft.com/office/drawing/2014/main" id="{27F9A193-5194-42B9-A88C-37848032C720}"/>
              </a:ext>
            </a:extLst>
          </p:cNvPr>
          <p:cNvSpPr>
            <a:spLocks noGrp="1"/>
          </p:cNvSpPr>
          <p:nvPr>
            <p:ph type="pic" idx="1"/>
          </p:nvPr>
        </p:nvSpPr>
        <p:spPr/>
      </p:sp>
      <p:sp>
        <p:nvSpPr>
          <p:cNvPr id="4" name="Text Placeholder 3">
            <a:extLst>
              <a:ext uri="{FF2B5EF4-FFF2-40B4-BE49-F238E27FC236}">
                <a16:creationId xmlns:a16="http://schemas.microsoft.com/office/drawing/2014/main" id="{484EF25B-CDBA-4C86-9DDB-2EC161AA9141}"/>
              </a:ext>
            </a:extLst>
          </p:cNvPr>
          <p:cNvSpPr>
            <a:spLocks noGrp="1"/>
          </p:cNvSpPr>
          <p:nvPr>
            <p:ph type="body" sz="half" idx="2"/>
          </p:nvPr>
        </p:nvSpPr>
        <p:spPr>
          <a:xfrm>
            <a:off x="839788" y="1855432"/>
            <a:ext cx="3932237" cy="3811588"/>
          </a:xfrm>
        </p:spPr>
        <p:txBody>
          <a:bodyPr>
            <a:normAutofit/>
          </a:bodyPr>
          <a:lstStyle/>
          <a:p>
            <a:pPr marL="285750" indent="-285750">
              <a:buFont typeface="Arial" panose="020B0604020202020204" pitchFamily="34" charset="0"/>
              <a:buChar char="•"/>
            </a:pPr>
            <a:r>
              <a:rPr lang="en-US" sz="2000" dirty="0"/>
              <a:t>October 17 through Nov. 12, measured 95% of possible hours</a:t>
            </a:r>
          </a:p>
          <a:p>
            <a:pPr marL="285750" indent="-285750">
              <a:buFont typeface="Arial" panose="020B0604020202020204" pitchFamily="34" charset="0"/>
              <a:buChar char="•"/>
            </a:pPr>
            <a:r>
              <a:rPr lang="en-US" sz="2000" dirty="0"/>
              <a:t>Total upstream passage = 7,686 fish</a:t>
            </a:r>
          </a:p>
          <a:p>
            <a:pPr marL="285750" indent="-285750">
              <a:buFont typeface="Arial" panose="020B0604020202020204" pitchFamily="34" charset="0"/>
              <a:buChar char="•"/>
            </a:pPr>
            <a:r>
              <a:rPr lang="en-US" sz="2000" dirty="0"/>
              <a:t>Downstream movement = 548</a:t>
            </a:r>
          </a:p>
          <a:p>
            <a:pPr marL="285750" indent="-285750">
              <a:buFont typeface="Arial" panose="020B0604020202020204" pitchFamily="34" charset="0"/>
              <a:buChar char="•"/>
            </a:pPr>
            <a:r>
              <a:rPr lang="en-US" sz="2000" dirty="0"/>
              <a:t>Total net upstream fish passage 7,138</a:t>
            </a:r>
          </a:p>
          <a:p>
            <a:pPr marL="285750" indent="-285750">
              <a:buFont typeface="Arial" panose="020B0604020202020204" pitchFamily="34" charset="0"/>
              <a:buChar char="•"/>
            </a:pPr>
            <a:r>
              <a:rPr lang="en-US" sz="2000" dirty="0"/>
              <a:t>High passage rates at the beginning of deployment at this location indicate our numbers are probably conservative</a:t>
            </a:r>
          </a:p>
        </p:txBody>
      </p:sp>
      <p:pic>
        <p:nvPicPr>
          <p:cNvPr id="7" name="Google Shape;667;p62">
            <a:extLst>
              <a:ext uri="{FF2B5EF4-FFF2-40B4-BE49-F238E27FC236}">
                <a16:creationId xmlns:a16="http://schemas.microsoft.com/office/drawing/2014/main" id="{A8E7E1E2-FBB9-440F-98F6-D212249862EC}"/>
              </a:ext>
            </a:extLst>
          </p:cNvPr>
          <p:cNvPicPr preferRelativeResize="0"/>
          <p:nvPr/>
        </p:nvPicPr>
        <p:blipFill>
          <a:blip r:embed="rId2" cstate="email">
            <a:alphaModFix/>
            <a:extLst>
              <a:ext uri="{28A0092B-C50C-407E-A947-70E740481C1C}">
                <a14:useLocalDpi xmlns:a14="http://schemas.microsoft.com/office/drawing/2010/main"/>
              </a:ext>
            </a:extLst>
          </a:blip>
          <a:stretch>
            <a:fillRect/>
          </a:stretch>
        </p:blipFill>
        <p:spPr>
          <a:xfrm>
            <a:off x="5461247" y="1855432"/>
            <a:ext cx="5626963" cy="3693111"/>
          </a:xfrm>
          <a:prstGeom prst="rect">
            <a:avLst/>
          </a:prstGeom>
          <a:noFill/>
          <a:ln>
            <a:noFill/>
          </a:ln>
          <a:effectLst>
            <a:outerShdw blurRad="57150" dist="19050" dir="5400000" algn="bl" rotWithShape="0">
              <a:srgbClr val="000000"/>
            </a:outerShdw>
          </a:effectLst>
        </p:spPr>
      </p:pic>
    </p:spTree>
    <p:extLst>
      <p:ext uri="{BB962C8B-B14F-4D97-AF65-F5344CB8AC3E}">
        <p14:creationId xmlns:p14="http://schemas.microsoft.com/office/powerpoint/2010/main" val="28537104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D60E-E9CC-44ED-B605-A888E778D0C1}"/>
              </a:ext>
            </a:extLst>
          </p:cNvPr>
          <p:cNvSpPr>
            <a:spLocks noGrp="1"/>
          </p:cNvSpPr>
          <p:nvPr>
            <p:ph type="title"/>
          </p:nvPr>
        </p:nvSpPr>
        <p:spPr>
          <a:xfrm>
            <a:off x="839788" y="457200"/>
            <a:ext cx="3932237" cy="821184"/>
          </a:xfrm>
        </p:spPr>
        <p:txBody>
          <a:bodyPr/>
          <a:lstStyle/>
          <a:p>
            <a:r>
              <a:rPr lang="en-US" sz="3600" dirty="0">
                <a:solidFill>
                  <a:prstClr val="black"/>
                </a:solidFill>
                <a:latin typeface="Calibri" panose="020F0502020204030204"/>
              </a:rPr>
              <a:t>Sonar: ARIS Camera</a:t>
            </a:r>
            <a:endParaRPr lang="en-US" dirty="0"/>
          </a:p>
        </p:txBody>
      </p:sp>
      <p:pic>
        <p:nvPicPr>
          <p:cNvPr id="6" name="Picture Placeholder 5">
            <a:extLst>
              <a:ext uri="{FF2B5EF4-FFF2-40B4-BE49-F238E27FC236}">
                <a16:creationId xmlns:a16="http://schemas.microsoft.com/office/drawing/2014/main" id="{FF2E84A1-14CA-4C69-AEF5-0850422E7A07}"/>
              </a:ext>
            </a:extLst>
          </p:cNvPr>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a:prstGeom prst="rect">
            <a:avLst/>
          </a:prstGeom>
        </p:spPr>
      </p:pic>
      <p:sp>
        <p:nvSpPr>
          <p:cNvPr id="4" name="Text Placeholder 3">
            <a:extLst>
              <a:ext uri="{FF2B5EF4-FFF2-40B4-BE49-F238E27FC236}">
                <a16:creationId xmlns:a16="http://schemas.microsoft.com/office/drawing/2014/main" id="{0291F96B-9958-4E15-ADFA-652ACB380623}"/>
              </a:ext>
            </a:extLst>
          </p:cNvPr>
          <p:cNvSpPr>
            <a:spLocks noGrp="1"/>
          </p:cNvSpPr>
          <p:nvPr>
            <p:ph type="body" sz="half" idx="2"/>
          </p:nvPr>
        </p:nvSpPr>
        <p:spPr>
          <a:xfrm>
            <a:off x="836612" y="1631272"/>
            <a:ext cx="3932237" cy="3811588"/>
          </a:xfrm>
        </p:spPr>
        <p:txBody>
          <a:bodyPr>
            <a:normAutofit/>
          </a:bodyPr>
          <a:lstStyle/>
          <a:p>
            <a:pPr marL="285750" indent="-285750">
              <a:buFont typeface="Arial" panose="020B0604020202020204" pitchFamily="34" charset="0"/>
              <a:buChar char="•"/>
            </a:pPr>
            <a:r>
              <a:rPr lang="en-US" sz="1800" dirty="0"/>
              <a:t>Of total net upstream passage, 6,805 (95%) were over 55 cm</a:t>
            </a:r>
          </a:p>
          <a:p>
            <a:pPr marL="285750" indent="-285750">
              <a:buFont typeface="Arial" panose="020B0604020202020204" pitchFamily="34" charset="0"/>
              <a:buChar char="•"/>
            </a:pPr>
            <a:r>
              <a:rPr lang="en-US" sz="1800" dirty="0"/>
              <a:t> These numbers are raw total and not species specific however,</a:t>
            </a:r>
          </a:p>
          <a:p>
            <a:pPr marL="285750" indent="-285750">
              <a:buFont typeface="Arial" panose="020B0604020202020204" pitchFamily="34" charset="0"/>
              <a:buChar char="•"/>
            </a:pPr>
            <a:r>
              <a:rPr lang="en-US" sz="1800" dirty="0"/>
              <a:t>We think this represents a conservative estimate of Chinook passage at the Iron Gate site due to average size and presence of Chinook salmon in nearby monitoring locations</a:t>
            </a:r>
          </a:p>
          <a:p>
            <a:pPr marL="285750" indent="-285750">
              <a:buFont typeface="Arial" panose="020B0604020202020204" pitchFamily="34" charset="0"/>
              <a:buChar char="•"/>
            </a:pPr>
            <a:r>
              <a:rPr lang="en-US" sz="1800" dirty="0"/>
              <a:t>The first Coho detected nearby showed up after this time period (Bogus Weir, Nov. 15)</a:t>
            </a:r>
          </a:p>
        </p:txBody>
      </p:sp>
      <p:pic>
        <p:nvPicPr>
          <p:cNvPr id="7" name="Picture 6">
            <a:extLst>
              <a:ext uri="{FF2B5EF4-FFF2-40B4-BE49-F238E27FC236}">
                <a16:creationId xmlns:a16="http://schemas.microsoft.com/office/drawing/2014/main" id="{7F63FF8A-6B1B-4179-A0DA-B3E69A54B76A}"/>
              </a:ext>
            </a:extLst>
          </p:cNvPr>
          <p:cNvPicPr>
            <a:picLocks noChangeAspect="1"/>
          </p:cNvPicPr>
          <p:nvPr/>
        </p:nvPicPr>
        <p:blipFill>
          <a:blip r:embed="rId3"/>
          <a:stretch>
            <a:fillRect/>
          </a:stretch>
        </p:blipFill>
        <p:spPr>
          <a:xfrm>
            <a:off x="5104429" y="996950"/>
            <a:ext cx="6581775" cy="4872038"/>
          </a:xfrm>
          <a:prstGeom prst="rect">
            <a:avLst/>
          </a:prstGeom>
        </p:spPr>
      </p:pic>
    </p:spTree>
    <p:extLst>
      <p:ext uri="{BB962C8B-B14F-4D97-AF65-F5344CB8AC3E}">
        <p14:creationId xmlns:p14="http://schemas.microsoft.com/office/powerpoint/2010/main" val="15156234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4179-A483-4350-BA47-339DACB649B1}"/>
              </a:ext>
            </a:extLst>
          </p:cNvPr>
          <p:cNvSpPr>
            <a:spLocks noGrp="1"/>
          </p:cNvSpPr>
          <p:nvPr>
            <p:ph type="title"/>
          </p:nvPr>
        </p:nvSpPr>
        <p:spPr>
          <a:xfrm>
            <a:off x="839788" y="457200"/>
            <a:ext cx="3932237" cy="530225"/>
          </a:xfrm>
        </p:spPr>
        <p:txBody>
          <a:bodyPr>
            <a:noAutofit/>
          </a:bodyPr>
          <a:lstStyle/>
          <a:p>
            <a:r>
              <a:rPr lang="en-US" sz="3600" dirty="0"/>
              <a:t>Tangle Netting</a:t>
            </a:r>
          </a:p>
        </p:txBody>
      </p:sp>
      <p:pic>
        <p:nvPicPr>
          <p:cNvPr id="2050" name="Picture 2" descr="Image preview">
            <a:extLst>
              <a:ext uri="{FF2B5EF4-FFF2-40B4-BE49-F238E27FC236}">
                <a16:creationId xmlns:a16="http://schemas.microsoft.com/office/drawing/2014/main" id="{51A75FCD-FBDD-4D6B-AAA2-3F2F918C0186}"/>
              </a:ext>
            </a:extLst>
          </p:cNvPr>
          <p:cNvPicPr>
            <a:picLocks noGrp="1" noChangeAspect="1" noChangeArrowheads="1"/>
          </p:cNvPicPr>
          <p:nvPr>
            <p:ph type="pic" idx="1"/>
          </p:nvPr>
        </p:nvPicPr>
        <p:blipFill>
          <a:blip r:embed="rId2" cstate="email">
            <a:extLst>
              <a:ext uri="{28A0092B-C50C-407E-A947-70E740481C1C}">
                <a14:useLocalDpi xmlns:a14="http://schemas.microsoft.com/office/drawing/2010/main"/>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6B8FB97C-190E-4C2B-A2A2-330513EBBC51}"/>
              </a:ext>
            </a:extLst>
          </p:cNvPr>
          <p:cNvSpPr>
            <a:spLocks noGrp="1"/>
          </p:cNvSpPr>
          <p:nvPr>
            <p:ph type="body" sz="half" idx="2"/>
          </p:nvPr>
        </p:nvSpPr>
        <p:spPr>
          <a:xfrm>
            <a:off x="836612" y="1518443"/>
            <a:ext cx="3932237" cy="3811588"/>
          </a:xfrm>
        </p:spPr>
        <p:txBody>
          <a:bodyPr>
            <a:normAutofit/>
          </a:bodyPr>
          <a:lstStyle/>
          <a:p>
            <a:pPr marL="285750" indent="-285750">
              <a:buFont typeface="Arial" panose="020B0604020202020204" pitchFamily="34" charset="0"/>
              <a:buChar char="•"/>
            </a:pPr>
            <a:r>
              <a:rPr lang="en-US" sz="2400" dirty="0"/>
              <a:t>Netting effort two days a week</a:t>
            </a:r>
          </a:p>
          <a:p>
            <a:pPr marL="285750" indent="-285750">
              <a:buFont typeface="Arial" panose="020B0604020202020204" pitchFamily="34" charset="0"/>
              <a:buChar char="•"/>
            </a:pPr>
            <a:r>
              <a:rPr lang="en-US" sz="2400" dirty="0"/>
              <a:t>Intended for species apportionment of sonar counts and to capture fish for tagging</a:t>
            </a:r>
          </a:p>
          <a:p>
            <a:pPr marL="285750" indent="-285750">
              <a:buFont typeface="Arial" panose="020B0604020202020204" pitchFamily="34" charset="0"/>
              <a:buChar char="•"/>
            </a:pPr>
            <a:r>
              <a:rPr lang="en-US" sz="2400" dirty="0"/>
              <a:t>Samples taken for genetics and aging</a:t>
            </a:r>
          </a:p>
          <a:p>
            <a:pPr marL="285750" indent="-285750">
              <a:buFont typeface="Arial" panose="020B0604020202020204" pitchFamily="34" charset="0"/>
              <a:buChar char="•"/>
            </a:pPr>
            <a:r>
              <a:rPr lang="en-US" sz="2400" dirty="0"/>
              <a:t>Each fish dual tagged with radio tag and PIT tag</a:t>
            </a:r>
          </a:p>
        </p:txBody>
      </p:sp>
    </p:spTree>
    <p:extLst>
      <p:ext uri="{BB962C8B-B14F-4D97-AF65-F5344CB8AC3E}">
        <p14:creationId xmlns:p14="http://schemas.microsoft.com/office/powerpoint/2010/main" val="32322415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00ED-5255-41B0-93E0-80FE90D36821}"/>
              </a:ext>
            </a:extLst>
          </p:cNvPr>
          <p:cNvSpPr>
            <a:spLocks noGrp="1"/>
          </p:cNvSpPr>
          <p:nvPr>
            <p:ph type="title"/>
          </p:nvPr>
        </p:nvSpPr>
        <p:spPr>
          <a:xfrm>
            <a:off x="4107976" y="365125"/>
            <a:ext cx="3507475" cy="1325563"/>
          </a:xfrm>
        </p:spPr>
        <p:txBody>
          <a:bodyPr/>
          <a:lstStyle/>
          <a:p>
            <a:r>
              <a:rPr lang="en-US" dirty="0"/>
              <a:t>Tangle Netting</a:t>
            </a:r>
          </a:p>
        </p:txBody>
      </p:sp>
      <p:pic>
        <p:nvPicPr>
          <p:cNvPr id="6146" name="Picture 2" descr="Image preview">
            <a:extLst>
              <a:ext uri="{FF2B5EF4-FFF2-40B4-BE49-F238E27FC236}">
                <a16:creationId xmlns:a16="http://schemas.microsoft.com/office/drawing/2014/main" id="{C0AA7A93-AF32-4887-9831-54E18AC5D554}"/>
              </a:ext>
            </a:extLst>
          </p:cNvPr>
          <p:cNvPicPr>
            <a:picLocks noGrp="1" noChangeAspect="1" noChangeArrowheads="1"/>
          </p:cNvPicPr>
          <p:nvPr>
            <p:ph sz="half" idx="1"/>
          </p:nvPr>
        </p:nvPicPr>
        <p:blipFill>
          <a:blip r:embed="rId2">
            <a:extLst>
              <a:ext uri="{28A0092B-C50C-407E-A947-70E740481C1C}">
                <a14:useLocalDpi xmlns:a14="http://schemas.microsoft.com/office/drawing/2010/main"/>
              </a:ext>
            </a:extLst>
          </a:blip>
          <a:srcRect/>
          <a:stretch>
            <a:fillRect/>
          </a:stretch>
        </p:blipFill>
        <p:spPr bwMode="auto">
          <a:xfrm>
            <a:off x="623327" y="2183641"/>
            <a:ext cx="4967785" cy="372583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preview">
            <a:extLst>
              <a:ext uri="{FF2B5EF4-FFF2-40B4-BE49-F238E27FC236}">
                <a16:creationId xmlns:a16="http://schemas.microsoft.com/office/drawing/2014/main" id="{443E05FD-BC2D-421D-B18A-629AA29EDAF2}"/>
              </a:ext>
            </a:extLst>
          </p:cNvPr>
          <p:cNvPicPr>
            <a:picLocks noGrp="1" noChangeAspect="1" noChangeArrowheads="1"/>
          </p:cNvPicPr>
          <p:nvPr>
            <p:ph sz="half" idx="2"/>
          </p:nvPr>
        </p:nvPicPr>
        <p:blipFill>
          <a:blip r:embed="rId3">
            <a:extLst>
              <a:ext uri="{28A0092B-C50C-407E-A947-70E740481C1C}">
                <a14:useLocalDpi xmlns:a14="http://schemas.microsoft.com/office/drawing/2010/main"/>
              </a:ext>
            </a:extLst>
          </a:blip>
          <a:srcRect/>
          <a:stretch>
            <a:fillRect/>
          </a:stretch>
        </p:blipFill>
        <p:spPr bwMode="auto">
          <a:xfrm>
            <a:off x="6339463" y="2183641"/>
            <a:ext cx="4967786" cy="3725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4153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492BE2-0DC8-4A3C-8A67-299EC692CE21}"/>
              </a:ext>
            </a:extLst>
          </p:cNvPr>
          <p:cNvSpPr>
            <a:spLocks noGrp="1"/>
          </p:cNvSpPr>
          <p:nvPr>
            <p:ph type="title"/>
          </p:nvPr>
        </p:nvSpPr>
        <p:spPr>
          <a:xfrm>
            <a:off x="4531056" y="365125"/>
            <a:ext cx="3439237" cy="1325563"/>
          </a:xfrm>
        </p:spPr>
        <p:txBody>
          <a:bodyPr/>
          <a:lstStyle/>
          <a:p>
            <a:r>
              <a:rPr lang="en-US" dirty="0"/>
              <a:t>Tangle Netting</a:t>
            </a:r>
          </a:p>
        </p:txBody>
      </p:sp>
      <p:sp>
        <p:nvSpPr>
          <p:cNvPr id="6" name="Content Placeholder 5">
            <a:extLst>
              <a:ext uri="{FF2B5EF4-FFF2-40B4-BE49-F238E27FC236}">
                <a16:creationId xmlns:a16="http://schemas.microsoft.com/office/drawing/2014/main" id="{1395FEF1-A142-4BD3-B141-30FB749F0ADE}"/>
              </a:ext>
            </a:extLst>
          </p:cNvPr>
          <p:cNvSpPr>
            <a:spLocks noGrp="1"/>
          </p:cNvSpPr>
          <p:nvPr>
            <p:ph sz="half" idx="1"/>
          </p:nvPr>
        </p:nvSpPr>
        <p:spPr/>
        <p:txBody>
          <a:bodyPr>
            <a:normAutofit fontScale="70000" lnSpcReduction="20000"/>
          </a:bodyPr>
          <a:lstStyle/>
          <a:p>
            <a:r>
              <a:rPr lang="en-US" dirty="0"/>
              <a:t>Weeks Netted Up to 1/30/2025</a:t>
            </a:r>
          </a:p>
          <a:p>
            <a:r>
              <a:rPr lang="en-US" dirty="0"/>
              <a:t>10</a:t>
            </a:r>
          </a:p>
          <a:p>
            <a:r>
              <a:rPr lang="en-US" dirty="0"/>
              <a:t>Weeks with Fish Caught up to 1/30/2025</a:t>
            </a:r>
          </a:p>
          <a:p>
            <a:r>
              <a:rPr lang="en-US" dirty="0"/>
              <a:t>8</a:t>
            </a:r>
          </a:p>
          <a:p>
            <a:r>
              <a:rPr lang="en-US" dirty="0"/>
              <a:t>Total Fish Caught up until 1/30/2025</a:t>
            </a:r>
          </a:p>
          <a:p>
            <a:r>
              <a:rPr lang="en-US" dirty="0"/>
              <a:t>20</a:t>
            </a:r>
          </a:p>
          <a:p>
            <a:r>
              <a:rPr lang="en-US" dirty="0"/>
              <a:t>Total Chinook Caught up until 1/30/2025</a:t>
            </a:r>
          </a:p>
          <a:p>
            <a:r>
              <a:rPr lang="en-US" dirty="0"/>
              <a:t>4</a:t>
            </a:r>
          </a:p>
          <a:p>
            <a:r>
              <a:rPr lang="en-US" dirty="0"/>
              <a:t>Total Coho Caught up until 1/30/2025</a:t>
            </a:r>
          </a:p>
          <a:p>
            <a:r>
              <a:rPr lang="en-US" dirty="0"/>
              <a:t>2</a:t>
            </a:r>
          </a:p>
          <a:p>
            <a:r>
              <a:rPr lang="en-US" dirty="0"/>
              <a:t>Total </a:t>
            </a:r>
            <a:r>
              <a:rPr lang="en-US" sz="2900" strike="sngStrike" dirty="0"/>
              <a:t>Steelhead</a:t>
            </a:r>
            <a:r>
              <a:rPr lang="en-US" dirty="0"/>
              <a:t> </a:t>
            </a:r>
            <a:r>
              <a:rPr lang="en-US" i="1" strike="sngStrike" dirty="0"/>
              <a:t>O. mykiss</a:t>
            </a:r>
            <a:r>
              <a:rPr lang="en-US" i="1" dirty="0"/>
              <a:t> </a:t>
            </a:r>
            <a:r>
              <a:rPr lang="en-US" dirty="0" err="1"/>
              <a:t>Sáap</a:t>
            </a:r>
            <a:r>
              <a:rPr lang="en-US" i="1" dirty="0"/>
              <a:t> </a:t>
            </a:r>
            <a:r>
              <a:rPr lang="en-US" dirty="0"/>
              <a:t>caught up until 1/30/2025</a:t>
            </a:r>
          </a:p>
          <a:p>
            <a:r>
              <a:rPr lang="en-US" dirty="0"/>
              <a:t>14</a:t>
            </a:r>
          </a:p>
          <a:p>
            <a:endParaRPr lang="en-US" dirty="0"/>
          </a:p>
        </p:txBody>
      </p:sp>
      <p:pic>
        <p:nvPicPr>
          <p:cNvPr id="7" name="Google Shape;697;p64">
            <a:extLst>
              <a:ext uri="{FF2B5EF4-FFF2-40B4-BE49-F238E27FC236}">
                <a16:creationId xmlns:a16="http://schemas.microsoft.com/office/drawing/2014/main" id="{500CBCCF-44C6-4302-9087-1EFC4EB18857}"/>
              </a:ext>
            </a:extLst>
          </p:cNvPr>
          <p:cNvPicPr preferRelativeResize="0">
            <a:picLocks noGrp="1"/>
          </p:cNvPicPr>
          <p:nvPr>
            <p:ph sz="half" idx="2"/>
          </p:nvPr>
        </p:nvPicPr>
        <p:blipFill>
          <a:blip r:embed="rId2" cstate="email">
            <a:alphaModFix/>
            <a:extLst>
              <a:ext uri="{28A0092B-C50C-407E-A947-70E740481C1C}">
                <a14:useLocalDpi xmlns:a14="http://schemas.microsoft.com/office/drawing/2010/main"/>
              </a:ext>
            </a:extLst>
          </a:blip>
          <a:stretch>
            <a:fillRect/>
          </a:stretch>
        </p:blipFill>
        <p:spPr>
          <a:xfrm>
            <a:off x="6172200" y="2049846"/>
            <a:ext cx="5181600" cy="3885140"/>
          </a:xfrm>
          <a:prstGeom prst="rect">
            <a:avLst/>
          </a:prstGeom>
          <a:noFill/>
          <a:ln>
            <a:noFill/>
          </a:ln>
          <a:effectLst>
            <a:outerShdw blurRad="57150" dist="19050" dir="5400000" algn="bl" rotWithShape="0">
              <a:srgbClr val="000000"/>
            </a:outerShdw>
          </a:effectLst>
        </p:spPr>
      </p:pic>
    </p:spTree>
    <p:extLst>
      <p:ext uri="{BB962C8B-B14F-4D97-AF65-F5344CB8AC3E}">
        <p14:creationId xmlns:p14="http://schemas.microsoft.com/office/powerpoint/2010/main" val="3956474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3A4EA-1292-417D-A8A0-A06A050FDA1C}"/>
              </a:ext>
            </a:extLst>
          </p:cNvPr>
          <p:cNvSpPr>
            <a:spLocks noGrp="1"/>
          </p:cNvSpPr>
          <p:nvPr>
            <p:ph type="title"/>
          </p:nvPr>
        </p:nvSpPr>
        <p:spPr>
          <a:xfrm>
            <a:off x="4121624" y="365125"/>
            <a:ext cx="4026089" cy="1325563"/>
          </a:xfrm>
        </p:spPr>
        <p:txBody>
          <a:bodyPr/>
          <a:lstStyle/>
          <a:p>
            <a:r>
              <a:rPr lang="en-US" dirty="0"/>
              <a:t>Radio Telemetry</a:t>
            </a:r>
          </a:p>
        </p:txBody>
      </p:sp>
      <p:pic>
        <p:nvPicPr>
          <p:cNvPr id="3074" name="Picture 2" descr="Image preview">
            <a:extLst>
              <a:ext uri="{FF2B5EF4-FFF2-40B4-BE49-F238E27FC236}">
                <a16:creationId xmlns:a16="http://schemas.microsoft.com/office/drawing/2014/main" id="{6207768F-9378-44E0-AF4A-D7C12F1D5939}"/>
              </a:ext>
            </a:extLst>
          </p:cNvPr>
          <p:cNvPicPr>
            <a:picLocks noGrp="1" noChangeAspect="1" noChangeArrowheads="1"/>
          </p:cNvPicPr>
          <p:nvPr>
            <p:ph sz="half" idx="1"/>
          </p:nvPr>
        </p:nvPicPr>
        <p:blipFill>
          <a:blip r:embed="rId2" cstate="email">
            <a:extLst>
              <a:ext uri="{28A0092B-C50C-407E-A947-70E740481C1C}">
                <a14:useLocalDpi xmlns:a14="http://schemas.microsoft.com/office/drawing/2010/main"/>
              </a:ext>
            </a:extLst>
          </a:blip>
          <a:srcRect/>
          <a:stretch>
            <a:fillRect/>
          </a:stretch>
        </p:blipFill>
        <p:spPr bwMode="auto">
          <a:xfrm>
            <a:off x="838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preview">
            <a:extLst>
              <a:ext uri="{FF2B5EF4-FFF2-40B4-BE49-F238E27FC236}">
                <a16:creationId xmlns:a16="http://schemas.microsoft.com/office/drawing/2014/main" id="{2C14DC02-05F9-456D-9768-4B537807C3B9}"/>
              </a:ext>
            </a:extLst>
          </p:cNvPr>
          <p:cNvPicPr>
            <a:picLocks noGrp="1" noChangeAspect="1" noChangeArrowheads="1"/>
          </p:cNvPicPr>
          <p:nvPr>
            <p:ph sz="half" idx="2"/>
          </p:nvPr>
        </p:nvPicPr>
        <p:blipFill>
          <a:blip r:embed="rId3" cstate="email">
            <a:extLst>
              <a:ext uri="{28A0092B-C50C-407E-A947-70E740481C1C}">
                <a14:useLocalDpi xmlns:a14="http://schemas.microsoft.com/office/drawing/2010/main"/>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5094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75973-3079-4CFC-950D-FCFC89122FA6}"/>
              </a:ext>
            </a:extLst>
          </p:cNvPr>
          <p:cNvSpPr>
            <a:spLocks noGrp="1"/>
          </p:cNvSpPr>
          <p:nvPr>
            <p:ph type="title"/>
          </p:nvPr>
        </p:nvSpPr>
        <p:spPr>
          <a:xfrm>
            <a:off x="4162567" y="365125"/>
            <a:ext cx="3916908" cy="1325563"/>
          </a:xfrm>
        </p:spPr>
        <p:txBody>
          <a:bodyPr/>
          <a:lstStyle/>
          <a:p>
            <a:r>
              <a:rPr lang="en-US" dirty="0"/>
              <a:t>Radio Telemetry</a:t>
            </a:r>
          </a:p>
        </p:txBody>
      </p:sp>
      <p:pic>
        <p:nvPicPr>
          <p:cNvPr id="5122" name="Picture 2" descr="Image preview">
            <a:extLst>
              <a:ext uri="{FF2B5EF4-FFF2-40B4-BE49-F238E27FC236}">
                <a16:creationId xmlns:a16="http://schemas.microsoft.com/office/drawing/2014/main" id="{B78CC109-CAFC-4626-BDE6-9E8956F33F23}"/>
              </a:ext>
            </a:extLst>
          </p:cNvPr>
          <p:cNvPicPr>
            <a:picLocks noGrp="1" noChangeAspect="1" noChangeArrowheads="1"/>
          </p:cNvPicPr>
          <p:nvPr>
            <p:ph sz="half" idx="1"/>
          </p:nvPr>
        </p:nvPicPr>
        <p:blipFill>
          <a:blip r:embed="rId2" cstate="email">
            <a:extLst>
              <a:ext uri="{28A0092B-C50C-407E-A947-70E740481C1C}">
                <a14:useLocalDpi xmlns:a14="http://schemas.microsoft.com/office/drawing/2010/main"/>
              </a:ext>
            </a:extLst>
          </a:blip>
          <a:srcRect/>
          <a:stretch>
            <a:fillRect/>
          </a:stretch>
        </p:blipFill>
        <p:spPr bwMode="auto">
          <a:xfrm>
            <a:off x="1795388" y="1825625"/>
            <a:ext cx="3267223" cy="435133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preview">
            <a:extLst>
              <a:ext uri="{FF2B5EF4-FFF2-40B4-BE49-F238E27FC236}">
                <a16:creationId xmlns:a16="http://schemas.microsoft.com/office/drawing/2014/main" id="{F8E0EA1C-5A16-4BBB-A093-50894F8524C5}"/>
              </a:ext>
            </a:extLst>
          </p:cNvPr>
          <p:cNvPicPr>
            <a:picLocks noGrp="1" noChangeAspect="1" noChangeArrowheads="1"/>
          </p:cNvPicPr>
          <p:nvPr>
            <p:ph sz="half" idx="2"/>
          </p:nvPr>
        </p:nvPicPr>
        <p:blipFill>
          <a:blip r:embed="rId3" cstate="email">
            <a:extLst>
              <a:ext uri="{28A0092B-C50C-407E-A947-70E740481C1C}">
                <a14:useLocalDpi xmlns:a14="http://schemas.microsoft.com/office/drawing/2010/main"/>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73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30BD-CF34-4C52-98C9-B85C72E079A3}"/>
              </a:ext>
            </a:extLst>
          </p:cNvPr>
          <p:cNvSpPr>
            <a:spLocks noGrp="1"/>
          </p:cNvSpPr>
          <p:nvPr>
            <p:ph type="title"/>
          </p:nvPr>
        </p:nvSpPr>
        <p:spPr>
          <a:xfrm>
            <a:off x="4176215" y="365125"/>
            <a:ext cx="3944203" cy="1325563"/>
          </a:xfrm>
        </p:spPr>
        <p:txBody>
          <a:bodyPr/>
          <a:lstStyle/>
          <a:p>
            <a:r>
              <a:rPr lang="en-US" dirty="0"/>
              <a:t>Radio Telemetry</a:t>
            </a:r>
          </a:p>
        </p:txBody>
      </p:sp>
      <p:pic>
        <p:nvPicPr>
          <p:cNvPr id="8194" name="Picture 2" descr="Image preview">
            <a:extLst>
              <a:ext uri="{FF2B5EF4-FFF2-40B4-BE49-F238E27FC236}">
                <a16:creationId xmlns:a16="http://schemas.microsoft.com/office/drawing/2014/main" id="{82A3E6AB-614D-42DC-8E7C-D1CEEDD225CA}"/>
              </a:ext>
            </a:extLst>
          </p:cNvPr>
          <p:cNvPicPr>
            <a:picLocks noGrp="1" noChangeAspect="1" noChangeArrowheads="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mage preview">
            <a:extLst>
              <a:ext uri="{FF2B5EF4-FFF2-40B4-BE49-F238E27FC236}">
                <a16:creationId xmlns:a16="http://schemas.microsoft.com/office/drawing/2014/main" id="{48291DAA-2007-4832-8817-D434CF699CDC}"/>
              </a:ext>
            </a:extLst>
          </p:cNvPr>
          <p:cNvPicPr>
            <a:picLocks noGrp="1" noChangeAspect="1" noChangeArrowheads="1"/>
          </p:cNvPicPr>
          <p:nvPr>
            <p:ph sz="half" idx="1"/>
          </p:nvPr>
        </p:nvPicPr>
        <p:blipFill>
          <a:blip r:embed="rId3" cstate="email">
            <a:extLst>
              <a:ext uri="{28A0092B-C50C-407E-A947-70E740481C1C}">
                <a14:useLocalDpi xmlns:a14="http://schemas.microsoft.com/office/drawing/2010/main"/>
              </a:ext>
            </a:extLst>
          </a:blip>
          <a:srcRect/>
          <a:stretch>
            <a:fillRect/>
          </a:stretch>
        </p:blipFill>
        <p:spPr bwMode="auto">
          <a:xfrm>
            <a:off x="838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839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6951D-724B-41D8-B290-F7ECE8E85CE2}"/>
              </a:ext>
            </a:extLst>
          </p:cNvPr>
          <p:cNvSpPr>
            <a:spLocks noGrp="1"/>
          </p:cNvSpPr>
          <p:nvPr>
            <p:ph type="title"/>
          </p:nvPr>
        </p:nvSpPr>
        <p:spPr>
          <a:xfrm>
            <a:off x="4217158" y="365125"/>
            <a:ext cx="3875964" cy="1325563"/>
          </a:xfrm>
        </p:spPr>
        <p:txBody>
          <a:bodyPr/>
          <a:lstStyle/>
          <a:p>
            <a:r>
              <a:rPr lang="en-US" dirty="0"/>
              <a:t>Radio Telemetry</a:t>
            </a:r>
          </a:p>
        </p:txBody>
      </p:sp>
      <p:pic>
        <p:nvPicPr>
          <p:cNvPr id="7170" name="Picture 2" descr="Image preview">
            <a:extLst>
              <a:ext uri="{FF2B5EF4-FFF2-40B4-BE49-F238E27FC236}">
                <a16:creationId xmlns:a16="http://schemas.microsoft.com/office/drawing/2014/main" id="{AF15365F-6365-4699-AD23-DE72B9B98CD0}"/>
              </a:ext>
            </a:extLst>
          </p:cNvPr>
          <p:cNvPicPr>
            <a:picLocks noGrp="1" noChangeAspect="1" noChangeArrowheads="1"/>
          </p:cNvPicPr>
          <p:nvPr>
            <p:ph sz="half" idx="1"/>
          </p:nvPr>
        </p:nvPicPr>
        <p:blipFill>
          <a:blip r:embed="rId2" cstate="email">
            <a:extLst>
              <a:ext uri="{28A0092B-C50C-407E-A947-70E740481C1C}">
                <a14:useLocalDpi xmlns:a14="http://schemas.microsoft.com/office/drawing/2010/main"/>
              </a:ext>
            </a:extLst>
          </a:blip>
          <a:srcRect/>
          <a:stretch>
            <a:fillRect/>
          </a:stretch>
        </p:blipFill>
        <p:spPr bwMode="auto">
          <a:xfrm>
            <a:off x="2184956" y="1825625"/>
            <a:ext cx="248808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preview">
            <a:extLst>
              <a:ext uri="{FF2B5EF4-FFF2-40B4-BE49-F238E27FC236}">
                <a16:creationId xmlns:a16="http://schemas.microsoft.com/office/drawing/2014/main" id="{EF20C8B0-B230-46A5-9D60-F307F24FE0B7}"/>
              </a:ext>
            </a:extLst>
          </p:cNvPr>
          <p:cNvPicPr>
            <a:picLocks noGrp="1" noChangeAspect="1" noChangeArrowheads="1"/>
          </p:cNvPicPr>
          <p:nvPr>
            <p:ph sz="half" idx="2"/>
          </p:nvPr>
        </p:nvPicPr>
        <p:blipFill>
          <a:blip r:embed="rId3" cstate="email">
            <a:extLst>
              <a:ext uri="{28A0092B-C50C-407E-A947-70E740481C1C}">
                <a14:useLocalDpi xmlns:a14="http://schemas.microsoft.com/office/drawing/2010/main"/>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83958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30BF-5E6A-4E2C-A3BB-251EBC31AF7A}"/>
              </a:ext>
            </a:extLst>
          </p:cNvPr>
          <p:cNvSpPr>
            <a:spLocks noGrp="1"/>
          </p:cNvSpPr>
          <p:nvPr>
            <p:ph type="title"/>
          </p:nvPr>
        </p:nvSpPr>
        <p:spPr>
          <a:xfrm>
            <a:off x="4003828" y="365125"/>
            <a:ext cx="7349971" cy="1325563"/>
          </a:xfrm>
        </p:spPr>
        <p:txBody>
          <a:bodyPr/>
          <a:lstStyle/>
          <a:p>
            <a:r>
              <a:rPr lang="en-US" dirty="0"/>
              <a:t>Questions?</a:t>
            </a:r>
          </a:p>
        </p:txBody>
      </p:sp>
      <p:pic>
        <p:nvPicPr>
          <p:cNvPr id="1026" name="Picture 2">
            <a:extLst>
              <a:ext uri="{FF2B5EF4-FFF2-40B4-BE49-F238E27FC236}">
                <a16:creationId xmlns:a16="http://schemas.microsoft.com/office/drawing/2014/main" id="{5DC9416F-B15A-406F-819C-BA60D22D3495}"/>
              </a:ext>
            </a:extLst>
          </p:cNvPr>
          <p:cNvPicPr>
            <a:picLocks noGrp="1" noChangeAspect="1" noChangeArrowheads="1"/>
          </p:cNvPicPr>
          <p:nvPr>
            <p:ph idx="1"/>
          </p:nvPr>
        </p:nvPicPr>
        <p:blipFill>
          <a:blip r:embed="rId2" cstate="email">
            <a:extLst>
              <a:ext uri="{28A0092B-C50C-407E-A947-70E740481C1C}">
                <a14:useLocalDpi xmlns:a14="http://schemas.microsoft.com/office/drawing/2010/main"/>
              </a:ext>
            </a:extLst>
          </a:blip>
          <a:srcRect/>
          <a:stretch>
            <a:fillRect/>
          </a:stretch>
        </p:blipFill>
        <p:spPr bwMode="auto">
          <a:xfrm>
            <a:off x="2396971" y="1490425"/>
            <a:ext cx="7111013" cy="4803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9457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378A7159-DC97-42A2-9A86-3A6E1A00EC4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 y="0"/>
            <a:ext cx="12191999" cy="5684071"/>
          </a:xfrm>
          <a:prstGeom prst="rect">
            <a:avLst/>
          </a:prstGeom>
        </p:spPr>
      </p:pic>
      <p:sp>
        <p:nvSpPr>
          <p:cNvPr id="2" name="Title 1">
            <a:extLst>
              <a:ext uri="{FF2B5EF4-FFF2-40B4-BE49-F238E27FC236}">
                <a16:creationId xmlns:a16="http://schemas.microsoft.com/office/drawing/2014/main" id="{A5F366D7-E914-4873-B729-ACB6E2B3C83F}"/>
              </a:ext>
            </a:extLst>
          </p:cNvPr>
          <p:cNvSpPr>
            <a:spLocks noGrp="1"/>
          </p:cNvSpPr>
          <p:nvPr>
            <p:ph type="ctrTitle"/>
          </p:nvPr>
        </p:nvSpPr>
        <p:spPr>
          <a:xfrm>
            <a:off x="907282" y="-510923"/>
            <a:ext cx="10871433" cy="2387600"/>
          </a:xfrm>
        </p:spPr>
        <p:txBody>
          <a:bodyPr>
            <a:normAutofit/>
          </a:bodyPr>
          <a:lstStyle/>
          <a:p>
            <a:r>
              <a:rPr lang="en-US" b="1" dirty="0"/>
              <a:t>The Klamath Tribes UKB Anadromous Monitoring Strategy</a:t>
            </a:r>
          </a:p>
        </p:txBody>
      </p:sp>
      <p:sp>
        <p:nvSpPr>
          <p:cNvPr id="9" name="TextBox 8">
            <a:extLst>
              <a:ext uri="{FF2B5EF4-FFF2-40B4-BE49-F238E27FC236}">
                <a16:creationId xmlns:a16="http://schemas.microsoft.com/office/drawing/2014/main" id="{24DBCC77-4F69-44B5-99F3-AB301384A229}"/>
              </a:ext>
            </a:extLst>
          </p:cNvPr>
          <p:cNvSpPr txBox="1"/>
          <p:nvPr/>
        </p:nvSpPr>
        <p:spPr>
          <a:xfrm>
            <a:off x="168574" y="5732975"/>
            <a:ext cx="207622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Jordan Ortega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Klamath Tribes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Ambodat</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Deptartment</a:t>
            </a:r>
            <a:endPar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97820EC8-2D3F-45E1-B9E0-3D635E6F8A52}"/>
              </a:ext>
            </a:extLst>
          </p:cNvPr>
          <p:cNvSpPr txBox="1"/>
          <p:nvPr/>
        </p:nvSpPr>
        <p:spPr>
          <a:xfrm>
            <a:off x="10319208" y="5662184"/>
            <a:ext cx="2076226"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Mark Martin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Klamath Tribes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Ambodat</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Dept</a:t>
            </a: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24" name="TextBox 23">
            <a:extLst>
              <a:ext uri="{FF2B5EF4-FFF2-40B4-BE49-F238E27FC236}">
                <a16:creationId xmlns:a16="http://schemas.microsoft.com/office/drawing/2014/main" id="{D2262C8D-75FA-45A8-84EE-E590E3979D3D}"/>
              </a:ext>
            </a:extLst>
          </p:cNvPr>
          <p:cNvSpPr txBox="1"/>
          <p:nvPr/>
        </p:nvSpPr>
        <p:spPr>
          <a:xfrm>
            <a:off x="2244800" y="5751481"/>
            <a:ext cx="207622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Mark Hereford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Oregon Department of Fish and Wildlife</a:t>
            </a:r>
          </a:p>
        </p:txBody>
      </p:sp>
      <p:sp>
        <p:nvSpPr>
          <p:cNvPr id="25" name="TextBox 24">
            <a:extLst>
              <a:ext uri="{FF2B5EF4-FFF2-40B4-BE49-F238E27FC236}">
                <a16:creationId xmlns:a16="http://schemas.microsoft.com/office/drawing/2014/main" id="{AD3CBD9A-B233-4260-B73F-EAC874811265}"/>
              </a:ext>
            </a:extLst>
          </p:cNvPr>
          <p:cNvSpPr txBox="1"/>
          <p:nvPr/>
        </p:nvSpPr>
        <p:spPr>
          <a:xfrm>
            <a:off x="6342999" y="5698710"/>
            <a:ext cx="2715200"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Damon Goodman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CalTrout</a:t>
            </a:r>
            <a:endPar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E705317B-4D5F-4CAB-80DF-D893D3D7D8DC}"/>
              </a:ext>
            </a:extLst>
          </p:cNvPr>
          <p:cNvSpPr txBox="1"/>
          <p:nvPr/>
        </p:nvSpPr>
        <p:spPr>
          <a:xfrm>
            <a:off x="8589596" y="5698710"/>
            <a:ext cx="2076226"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Alex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Corum</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Karuk Tribe</a:t>
            </a:r>
          </a:p>
        </p:txBody>
      </p:sp>
      <p:sp>
        <p:nvSpPr>
          <p:cNvPr id="27" name="TextBox 26">
            <a:extLst>
              <a:ext uri="{FF2B5EF4-FFF2-40B4-BE49-F238E27FC236}">
                <a16:creationId xmlns:a16="http://schemas.microsoft.com/office/drawing/2014/main" id="{EDF55859-CC01-4423-A1AA-6B3347DA67D2}"/>
              </a:ext>
            </a:extLst>
          </p:cNvPr>
          <p:cNvSpPr txBox="1"/>
          <p:nvPr/>
        </p:nvSpPr>
        <p:spPr>
          <a:xfrm>
            <a:off x="4266773" y="5723739"/>
            <a:ext cx="207622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Bill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Tinniswood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Oregon Department of Fish and Wildlife</a:t>
            </a:r>
          </a:p>
        </p:txBody>
      </p:sp>
    </p:spTree>
    <p:extLst>
      <p:ext uri="{BB962C8B-B14F-4D97-AF65-F5344CB8AC3E}">
        <p14:creationId xmlns:p14="http://schemas.microsoft.com/office/powerpoint/2010/main" val="3039318611"/>
      </p:ext>
    </p:extLst>
  </p:cSld>
  <p:clrMapOvr>
    <a:masterClrMapping/>
  </p:clrMapOvr>
  <mc:AlternateContent xmlns:mc="http://schemas.openxmlformats.org/markup-compatibility/2006" xmlns:p14="http://schemas.microsoft.com/office/powerpoint/2010/main">
    <mc:Choice Requires="p14">
      <p:transition spd="slow" p14:dur="2000" advTm="22252"/>
    </mc:Choice>
    <mc:Fallback xmlns="">
      <p:transition spd="slow" advTm="22252"/>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D8A9A-5FD4-4964-A391-10E974EB2110}"/>
              </a:ext>
            </a:extLst>
          </p:cNvPr>
          <p:cNvSpPr>
            <a:spLocks noGrp="1"/>
          </p:cNvSpPr>
          <p:nvPr>
            <p:ph type="title"/>
          </p:nvPr>
        </p:nvSpPr>
        <p:spPr>
          <a:xfrm>
            <a:off x="197221" y="218603"/>
            <a:ext cx="10515600" cy="1325563"/>
          </a:xfrm>
        </p:spPr>
        <p:txBody>
          <a:bodyPr>
            <a:normAutofit/>
          </a:bodyPr>
          <a:lstStyle/>
          <a:p>
            <a:r>
              <a:rPr lang="en-US" sz="6000" dirty="0"/>
              <a:t>Klamath Dam Removal </a:t>
            </a:r>
          </a:p>
        </p:txBody>
      </p:sp>
      <p:sp>
        <p:nvSpPr>
          <p:cNvPr id="3" name="Content Placeholder 2">
            <a:extLst>
              <a:ext uri="{FF2B5EF4-FFF2-40B4-BE49-F238E27FC236}">
                <a16:creationId xmlns:a16="http://schemas.microsoft.com/office/drawing/2014/main" id="{655032B3-C43D-48BE-AEFF-3E0BC0647950}"/>
              </a:ext>
            </a:extLst>
          </p:cNvPr>
          <p:cNvSpPr>
            <a:spLocks noGrp="1"/>
          </p:cNvSpPr>
          <p:nvPr>
            <p:ph idx="1"/>
          </p:nvPr>
        </p:nvSpPr>
        <p:spPr>
          <a:xfrm>
            <a:off x="99770" y="1862513"/>
            <a:ext cx="4360649" cy="4776884"/>
          </a:xfrm>
        </p:spPr>
        <p:txBody>
          <a:bodyPr>
            <a:normAutofit fontScale="70000" lnSpcReduction="20000"/>
          </a:bodyPr>
          <a:lstStyle/>
          <a:p>
            <a:r>
              <a:rPr lang="en-US" sz="4600" dirty="0"/>
              <a:t>Irongate cofferdam breached August 28, 2024</a:t>
            </a:r>
          </a:p>
          <a:p>
            <a:endParaRPr lang="en-US" dirty="0"/>
          </a:p>
          <a:p>
            <a:pPr lvl="1"/>
            <a:r>
              <a:rPr lang="en-US" sz="4000" dirty="0"/>
              <a:t>3</a:t>
            </a:r>
            <a:r>
              <a:rPr lang="en-US" sz="4000" baseline="30000" dirty="0"/>
              <a:t>rd</a:t>
            </a:r>
            <a:r>
              <a:rPr lang="en-US" sz="4000" dirty="0"/>
              <a:t> largest producer of Chinook on west coast</a:t>
            </a:r>
          </a:p>
          <a:p>
            <a:pPr lvl="1"/>
            <a:endParaRPr lang="en-US" sz="4000" dirty="0"/>
          </a:p>
          <a:p>
            <a:pPr lvl="1"/>
            <a:r>
              <a:rPr lang="en-US" sz="4000" dirty="0"/>
              <a:t>2-4% of historical abundance</a:t>
            </a:r>
          </a:p>
          <a:p>
            <a:pPr lvl="1"/>
            <a:endParaRPr lang="en-US" sz="4000" dirty="0"/>
          </a:p>
          <a:p>
            <a:pPr lvl="1"/>
            <a:r>
              <a:rPr lang="en-US" sz="4000" dirty="0"/>
              <a:t>751 km of stream habitat upstream of dams</a:t>
            </a:r>
          </a:p>
        </p:txBody>
      </p:sp>
      <p:pic>
        <p:nvPicPr>
          <p:cNvPr id="2050" name="Picture 2" descr="https://static.wixstatic.com/media/edfe67_e4128527b5a442ab9a73c0329c4d5045~mv2.jpg">
            <a:extLst>
              <a:ext uri="{FF2B5EF4-FFF2-40B4-BE49-F238E27FC236}">
                <a16:creationId xmlns:a16="http://schemas.microsoft.com/office/drawing/2014/main" id="{37C13F94-8E13-449A-AB32-DC2FA1927662}"/>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4711850" y="1544166"/>
            <a:ext cx="7282929" cy="50566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63DAA4-CE06-4B43-933B-A2FD745A83A0}"/>
              </a:ext>
            </a:extLst>
          </p:cNvPr>
          <p:cNvSpPr txBox="1"/>
          <p:nvPr/>
        </p:nvSpPr>
        <p:spPr>
          <a:xfrm>
            <a:off x="4711850" y="6527315"/>
            <a:ext cx="33886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www.wildcalifornia.org</a:t>
            </a:r>
          </a:p>
        </p:txBody>
      </p:sp>
    </p:spTree>
    <p:extLst>
      <p:ext uri="{BB962C8B-B14F-4D97-AF65-F5344CB8AC3E}">
        <p14:creationId xmlns:p14="http://schemas.microsoft.com/office/powerpoint/2010/main" val="1716468969"/>
      </p:ext>
    </p:extLst>
  </p:cSld>
  <p:clrMapOvr>
    <a:masterClrMapping/>
  </p:clrMapOvr>
  <mc:AlternateContent xmlns:mc="http://schemas.openxmlformats.org/markup-compatibility/2006" xmlns:p14="http://schemas.microsoft.com/office/powerpoint/2010/main">
    <mc:Choice Requires="p14">
      <p:transition spd="slow" p14:dur="2000" advTm="43679"/>
    </mc:Choice>
    <mc:Fallback xmlns="">
      <p:transition spd="slow" advTm="43679"/>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2A6D-E6B7-4976-9B3D-183F637A74F8}"/>
              </a:ext>
            </a:extLst>
          </p:cNvPr>
          <p:cNvSpPr>
            <a:spLocks noGrp="1"/>
          </p:cNvSpPr>
          <p:nvPr>
            <p:ph type="title"/>
          </p:nvPr>
        </p:nvSpPr>
        <p:spPr/>
        <p:txBody>
          <a:bodyPr/>
          <a:lstStyle/>
          <a:p>
            <a:r>
              <a:rPr lang="en-US" dirty="0"/>
              <a:t>The Klamath Tribes</a:t>
            </a:r>
          </a:p>
        </p:txBody>
      </p:sp>
      <p:sp>
        <p:nvSpPr>
          <p:cNvPr id="3" name="Content Placeholder 2">
            <a:extLst>
              <a:ext uri="{FF2B5EF4-FFF2-40B4-BE49-F238E27FC236}">
                <a16:creationId xmlns:a16="http://schemas.microsoft.com/office/drawing/2014/main" id="{4753C3F4-D339-443A-9677-AA0EC4569DE9}"/>
              </a:ext>
            </a:extLst>
          </p:cNvPr>
          <p:cNvSpPr>
            <a:spLocks noGrp="1"/>
          </p:cNvSpPr>
          <p:nvPr>
            <p:ph idx="1"/>
          </p:nvPr>
        </p:nvSpPr>
        <p:spPr>
          <a:xfrm>
            <a:off x="277368" y="1690688"/>
            <a:ext cx="3971544" cy="4351338"/>
          </a:xfrm>
        </p:spPr>
        <p:txBody>
          <a:bodyPr>
            <a:normAutofit fontScale="92500"/>
          </a:bodyPr>
          <a:lstStyle/>
          <a:p>
            <a:r>
              <a:rPr lang="en-US" dirty="0"/>
              <a:t>Federally recognized tribe.</a:t>
            </a:r>
          </a:p>
          <a:p>
            <a:endParaRPr lang="en-US" dirty="0"/>
          </a:p>
          <a:p>
            <a:r>
              <a:rPr lang="en-US" dirty="0"/>
              <a:t>Reserved Treaty Rights Area</a:t>
            </a:r>
          </a:p>
          <a:p>
            <a:endParaRPr lang="en-US" dirty="0"/>
          </a:p>
          <a:p>
            <a:r>
              <a:rPr lang="en-US" dirty="0"/>
              <a:t>Anadromous fishes must be within area for tribal members to exercise treaty fishing rights</a:t>
            </a:r>
          </a:p>
          <a:p>
            <a:pPr lvl="1"/>
            <a:endParaRPr lang="en-US" dirty="0"/>
          </a:p>
        </p:txBody>
      </p:sp>
      <p:pic>
        <p:nvPicPr>
          <p:cNvPr id="4" name="Picture 3" descr="A screenshot of a computer&#10;&#10;Description automatically generated">
            <a:extLst>
              <a:ext uri="{FF2B5EF4-FFF2-40B4-BE49-F238E27FC236}">
                <a16:creationId xmlns:a16="http://schemas.microsoft.com/office/drawing/2014/main" id="{F5D440F3-29D2-473D-A0AC-F67276D131F1}"/>
              </a:ext>
            </a:extLst>
          </p:cNvPr>
          <p:cNvPicPr/>
          <p:nvPr/>
        </p:nvPicPr>
        <p:blipFill rotWithShape="1">
          <a:blip r:embed="rId3" cstate="email">
            <a:extLst>
              <a:ext uri="{28A0092B-C50C-407E-A947-70E740481C1C}">
                <a14:useLocalDpi xmlns:a14="http://schemas.microsoft.com/office/drawing/2010/main"/>
              </a:ext>
            </a:extLst>
          </a:blip>
          <a:srcRect/>
          <a:stretch/>
        </p:blipFill>
        <p:spPr bwMode="auto">
          <a:xfrm>
            <a:off x="4464424" y="1708432"/>
            <a:ext cx="7648687" cy="498079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7D3C9880-A4C7-463C-8F06-E58C7C103BBD}"/>
              </a:ext>
            </a:extLst>
          </p:cNvPr>
          <p:cNvSpPr txBox="1"/>
          <p:nvPr/>
        </p:nvSpPr>
        <p:spPr>
          <a:xfrm>
            <a:off x="6811652" y="3575900"/>
            <a:ext cx="213871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Treaty Rights Area</a:t>
            </a:r>
          </a:p>
        </p:txBody>
      </p:sp>
      <p:pic>
        <p:nvPicPr>
          <p:cNvPr id="6" name="Picture 5">
            <a:extLst>
              <a:ext uri="{FF2B5EF4-FFF2-40B4-BE49-F238E27FC236}">
                <a16:creationId xmlns:a16="http://schemas.microsoft.com/office/drawing/2014/main" id="{11F1F495-77A1-4F82-850F-40689D1A68D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1353800" y="5852160"/>
            <a:ext cx="230995" cy="640715"/>
          </a:xfrm>
          <a:prstGeom prst="rect">
            <a:avLst/>
          </a:prstGeom>
        </p:spPr>
      </p:pic>
      <p:cxnSp>
        <p:nvCxnSpPr>
          <p:cNvPr id="9" name="Straight Connector 8">
            <a:extLst>
              <a:ext uri="{FF2B5EF4-FFF2-40B4-BE49-F238E27FC236}">
                <a16:creationId xmlns:a16="http://schemas.microsoft.com/office/drawing/2014/main" id="{158ACFDC-1602-40AF-82F5-7194DCC14F12}"/>
              </a:ext>
            </a:extLst>
          </p:cNvPr>
          <p:cNvCxnSpPr>
            <a:cxnSpLocks/>
          </p:cNvCxnSpPr>
          <p:nvPr/>
        </p:nvCxnSpPr>
        <p:spPr>
          <a:xfrm>
            <a:off x="8366436" y="6300786"/>
            <a:ext cx="501339" cy="0"/>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AB25BAC-906E-4548-8D1E-2E4A6788C6D6}"/>
              </a:ext>
            </a:extLst>
          </p:cNvPr>
          <p:cNvCxnSpPr>
            <a:cxnSpLocks/>
          </p:cNvCxnSpPr>
          <p:nvPr/>
        </p:nvCxnSpPr>
        <p:spPr>
          <a:xfrm>
            <a:off x="9369114" y="6300787"/>
            <a:ext cx="501339" cy="0"/>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4C49A0-BC47-4E7F-9114-67273FADC7D2}"/>
              </a:ext>
            </a:extLst>
          </p:cNvPr>
          <p:cNvCxnSpPr>
            <a:cxnSpLocks/>
          </p:cNvCxnSpPr>
          <p:nvPr/>
        </p:nvCxnSpPr>
        <p:spPr>
          <a:xfrm>
            <a:off x="8867775" y="6300787"/>
            <a:ext cx="501339" cy="0"/>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315381C-7D05-4FB9-AC33-56C88A6BD6CE}"/>
              </a:ext>
            </a:extLst>
          </p:cNvPr>
          <p:cNvCxnSpPr>
            <a:cxnSpLocks/>
          </p:cNvCxnSpPr>
          <p:nvPr/>
        </p:nvCxnSpPr>
        <p:spPr>
          <a:xfrm>
            <a:off x="8867775" y="6219825"/>
            <a:ext cx="0" cy="80961"/>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7B162F-E479-497F-8D3E-60FD3FD62A9B}"/>
              </a:ext>
            </a:extLst>
          </p:cNvPr>
          <p:cNvCxnSpPr>
            <a:cxnSpLocks/>
          </p:cNvCxnSpPr>
          <p:nvPr/>
        </p:nvCxnSpPr>
        <p:spPr>
          <a:xfrm>
            <a:off x="9360865" y="6219823"/>
            <a:ext cx="0" cy="80963"/>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78C34AB-BD11-43C2-879B-AFAACBA741EF}"/>
              </a:ext>
            </a:extLst>
          </p:cNvPr>
          <p:cNvCxnSpPr>
            <a:cxnSpLocks/>
          </p:cNvCxnSpPr>
          <p:nvPr/>
        </p:nvCxnSpPr>
        <p:spPr>
          <a:xfrm>
            <a:off x="8366436" y="6219821"/>
            <a:ext cx="0" cy="100068"/>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E9FC164-2CCC-4F55-B752-0726ABAE429A}"/>
              </a:ext>
            </a:extLst>
          </p:cNvPr>
          <p:cNvCxnSpPr>
            <a:cxnSpLocks/>
          </p:cNvCxnSpPr>
          <p:nvPr/>
        </p:nvCxnSpPr>
        <p:spPr>
          <a:xfrm>
            <a:off x="9870453" y="6219823"/>
            <a:ext cx="0" cy="100066"/>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4191635-5758-4D7E-814B-F3915D0FC901}"/>
              </a:ext>
            </a:extLst>
          </p:cNvPr>
          <p:cNvSpPr txBox="1"/>
          <p:nvPr/>
        </p:nvSpPr>
        <p:spPr>
          <a:xfrm>
            <a:off x="8720138" y="6319891"/>
            <a:ext cx="118586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solidFill>
                <a:effectLst/>
                <a:uLnTx/>
                <a:uFillTx/>
                <a:latin typeface="Calibri" panose="020F0502020204030204"/>
                <a:ea typeface="+mn-ea"/>
                <a:cs typeface="+mn-cs"/>
              </a:rPr>
              <a:t>30 km</a:t>
            </a:r>
          </a:p>
        </p:txBody>
      </p:sp>
    </p:spTree>
    <p:extLst>
      <p:ext uri="{BB962C8B-B14F-4D97-AF65-F5344CB8AC3E}">
        <p14:creationId xmlns:p14="http://schemas.microsoft.com/office/powerpoint/2010/main" val="2278309738"/>
      </p:ext>
    </p:extLst>
  </p:cSld>
  <p:clrMapOvr>
    <a:masterClrMapping/>
  </p:clrMapOvr>
  <mc:AlternateContent xmlns:mc="http://schemas.openxmlformats.org/markup-compatibility/2006" xmlns:p14="http://schemas.microsoft.com/office/powerpoint/2010/main">
    <mc:Choice Requires="p14">
      <p:transition spd="slow" p14:dur="2000" advTm="33130"/>
    </mc:Choice>
    <mc:Fallback xmlns="">
      <p:transition spd="slow" advTm="3313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1E5C-53E6-4ADE-B6C7-16EF7BECAC0C}"/>
              </a:ext>
            </a:extLst>
          </p:cNvPr>
          <p:cNvSpPr>
            <a:spLocks noGrp="1"/>
          </p:cNvSpPr>
          <p:nvPr>
            <p:ph type="title"/>
          </p:nvPr>
        </p:nvSpPr>
        <p:spPr/>
        <p:txBody>
          <a:bodyPr/>
          <a:lstStyle/>
          <a:p>
            <a:r>
              <a:rPr lang="en-US" dirty="0"/>
              <a:t>Importance of getting UKB to produce fish</a:t>
            </a:r>
          </a:p>
        </p:txBody>
      </p:sp>
      <p:sp>
        <p:nvSpPr>
          <p:cNvPr id="3" name="Content Placeholder 2">
            <a:extLst>
              <a:ext uri="{FF2B5EF4-FFF2-40B4-BE49-F238E27FC236}">
                <a16:creationId xmlns:a16="http://schemas.microsoft.com/office/drawing/2014/main" id="{33F6E817-9A72-456C-8E1A-529EFF7B014B}"/>
              </a:ext>
            </a:extLst>
          </p:cNvPr>
          <p:cNvSpPr>
            <a:spLocks noGrp="1"/>
          </p:cNvSpPr>
          <p:nvPr>
            <p:ph idx="1"/>
          </p:nvPr>
        </p:nvSpPr>
        <p:spPr>
          <a:xfrm>
            <a:off x="273557" y="2014370"/>
            <a:ext cx="3943107" cy="4351338"/>
          </a:xfrm>
        </p:spPr>
        <p:txBody>
          <a:bodyPr>
            <a:normAutofit/>
          </a:bodyPr>
          <a:lstStyle/>
          <a:p>
            <a:r>
              <a:rPr lang="en-US" dirty="0"/>
              <a:t>Most habitat is upstream of UKL</a:t>
            </a:r>
          </a:p>
          <a:p>
            <a:pPr lvl="1"/>
            <a:r>
              <a:rPr lang="en-US" dirty="0"/>
              <a:t>UKB has substantial production potential</a:t>
            </a:r>
          </a:p>
          <a:p>
            <a:pPr lvl="1"/>
            <a:endParaRPr lang="en-US" dirty="0"/>
          </a:p>
          <a:p>
            <a:r>
              <a:rPr lang="en-US" dirty="0"/>
              <a:t>Increasing abundance is dependent on UKB success</a:t>
            </a:r>
          </a:p>
          <a:p>
            <a:pPr lvl="1"/>
            <a:r>
              <a:rPr lang="en-US" dirty="0"/>
              <a:t>downriver fishery dependent on up river production</a:t>
            </a:r>
          </a:p>
        </p:txBody>
      </p:sp>
      <p:pic>
        <p:nvPicPr>
          <p:cNvPr id="4" name="Picture 3" descr="A screenshot of a computer&#10;&#10;Description automatically generated">
            <a:extLst>
              <a:ext uri="{FF2B5EF4-FFF2-40B4-BE49-F238E27FC236}">
                <a16:creationId xmlns:a16="http://schemas.microsoft.com/office/drawing/2014/main" id="{4B6BBB93-D89A-451D-B5B6-99CB079A4487}"/>
              </a:ext>
            </a:extLst>
          </p:cNvPr>
          <p:cNvPicPr/>
          <p:nvPr/>
        </p:nvPicPr>
        <p:blipFill rotWithShape="1">
          <a:blip r:embed="rId4" cstate="email">
            <a:extLst>
              <a:ext uri="{28A0092B-C50C-407E-A947-70E740481C1C}">
                <a14:useLocalDpi xmlns:a14="http://schemas.microsoft.com/office/drawing/2010/main"/>
              </a:ext>
            </a:extLst>
          </a:blip>
          <a:srcRect/>
          <a:stretch/>
        </p:blipFill>
        <p:spPr bwMode="auto">
          <a:xfrm>
            <a:off x="4351480" y="1527452"/>
            <a:ext cx="7577011" cy="4592736"/>
          </a:xfrm>
          <a:prstGeom prst="rect">
            <a:avLst/>
          </a:prstGeom>
          <a:ln>
            <a:noFill/>
          </a:ln>
          <a:extLst>
            <a:ext uri="{53640926-AAD7-44D8-BBD7-CCE9431645EC}">
              <a14:shadowObscured xmlns:a14="http://schemas.microsoft.com/office/drawing/2010/main"/>
            </a:ext>
          </a:extLst>
        </p:spPr>
      </p:pic>
      <p:pic>
        <p:nvPicPr>
          <p:cNvPr id="6" name="Picture 5" descr="A map of land with red lines&#10;&#10;Description automatically generated">
            <a:extLst>
              <a:ext uri="{FF2B5EF4-FFF2-40B4-BE49-F238E27FC236}">
                <a16:creationId xmlns:a16="http://schemas.microsoft.com/office/drawing/2014/main" id="{2B687D37-2225-4ECE-83F7-E10CE161AD88}"/>
              </a:ext>
            </a:extLst>
          </p:cNvPr>
          <p:cNvPicPr/>
          <p:nvPr/>
        </p:nvPicPr>
        <p:blipFill rotWithShape="1">
          <a:blip r:embed="rId5" cstate="email">
            <a:extLst>
              <a:ext uri="{28A0092B-C50C-407E-A947-70E740481C1C}">
                <a14:useLocalDpi xmlns:a14="http://schemas.microsoft.com/office/drawing/2010/main"/>
              </a:ext>
            </a:extLst>
          </a:blip>
          <a:srcRect/>
          <a:stretch/>
        </p:blipFill>
        <p:spPr bwMode="auto">
          <a:xfrm>
            <a:off x="4341977" y="4178741"/>
            <a:ext cx="3862859" cy="1941447"/>
          </a:xfrm>
          <a:prstGeom prst="rect">
            <a:avLst/>
          </a:prstGeom>
          <a:ln>
            <a:noFill/>
          </a:ln>
          <a:extLst>
            <a:ext uri="{53640926-AAD7-44D8-BBD7-CCE9431645EC}">
              <a14:shadowObscured xmlns:a14="http://schemas.microsoft.com/office/drawing/2010/main"/>
            </a:ext>
          </a:extLst>
        </p:spPr>
      </p:pic>
      <p:sp>
        <p:nvSpPr>
          <p:cNvPr id="7" name="Freeform: Shape 6">
            <a:extLst>
              <a:ext uri="{FF2B5EF4-FFF2-40B4-BE49-F238E27FC236}">
                <a16:creationId xmlns:a16="http://schemas.microsoft.com/office/drawing/2014/main" id="{5EF42372-E249-42EE-9413-CCD3A27A0DDB}"/>
              </a:ext>
            </a:extLst>
          </p:cNvPr>
          <p:cNvSpPr/>
          <p:nvPr/>
        </p:nvSpPr>
        <p:spPr>
          <a:xfrm>
            <a:off x="4798088" y="4873451"/>
            <a:ext cx="366765" cy="914400"/>
          </a:xfrm>
          <a:custGeom>
            <a:avLst/>
            <a:gdLst>
              <a:gd name="connsiteX0" fmla="*/ 0 w 366765"/>
              <a:gd name="connsiteY0" fmla="*/ 0 h 914400"/>
              <a:gd name="connsiteX1" fmla="*/ 20097 w 366765"/>
              <a:gd name="connsiteY1" fmla="*/ 25120 h 914400"/>
              <a:gd name="connsiteX2" fmla="*/ 25121 w 366765"/>
              <a:gd name="connsiteY2" fmla="*/ 40193 h 914400"/>
              <a:gd name="connsiteX3" fmla="*/ 35169 w 366765"/>
              <a:gd name="connsiteY3" fmla="*/ 55265 h 914400"/>
              <a:gd name="connsiteX4" fmla="*/ 45217 w 366765"/>
              <a:gd name="connsiteY4" fmla="*/ 85411 h 914400"/>
              <a:gd name="connsiteX5" fmla="*/ 70338 w 366765"/>
              <a:gd name="connsiteY5" fmla="*/ 130628 h 914400"/>
              <a:gd name="connsiteX6" fmla="*/ 85411 w 366765"/>
              <a:gd name="connsiteY6" fmla="*/ 140676 h 914400"/>
              <a:gd name="connsiteX7" fmla="*/ 105508 w 366765"/>
              <a:gd name="connsiteY7" fmla="*/ 160773 h 914400"/>
              <a:gd name="connsiteX8" fmla="*/ 110532 w 366765"/>
              <a:gd name="connsiteY8" fmla="*/ 175846 h 914400"/>
              <a:gd name="connsiteX9" fmla="*/ 130628 w 366765"/>
              <a:gd name="connsiteY9" fmla="*/ 205991 h 914400"/>
              <a:gd name="connsiteX10" fmla="*/ 125604 w 366765"/>
              <a:gd name="connsiteY10" fmla="*/ 221063 h 914400"/>
              <a:gd name="connsiteX11" fmla="*/ 110532 w 366765"/>
              <a:gd name="connsiteY11" fmla="*/ 226087 h 914400"/>
              <a:gd name="connsiteX12" fmla="*/ 100483 w 366765"/>
              <a:gd name="connsiteY12" fmla="*/ 236136 h 914400"/>
              <a:gd name="connsiteX13" fmla="*/ 105508 w 366765"/>
              <a:gd name="connsiteY13" fmla="*/ 266281 h 914400"/>
              <a:gd name="connsiteX14" fmla="*/ 115556 w 366765"/>
              <a:gd name="connsiteY14" fmla="*/ 281353 h 914400"/>
              <a:gd name="connsiteX15" fmla="*/ 105508 w 366765"/>
              <a:gd name="connsiteY15" fmla="*/ 291402 h 914400"/>
              <a:gd name="connsiteX16" fmla="*/ 95459 w 366765"/>
              <a:gd name="connsiteY16" fmla="*/ 321547 h 914400"/>
              <a:gd name="connsiteX17" fmla="*/ 105508 w 366765"/>
              <a:gd name="connsiteY17" fmla="*/ 376813 h 914400"/>
              <a:gd name="connsiteX18" fmla="*/ 100483 w 366765"/>
              <a:gd name="connsiteY18" fmla="*/ 411982 h 914400"/>
              <a:gd name="connsiteX19" fmla="*/ 85411 w 366765"/>
              <a:gd name="connsiteY19" fmla="*/ 427054 h 914400"/>
              <a:gd name="connsiteX20" fmla="*/ 75363 w 366765"/>
              <a:gd name="connsiteY20" fmla="*/ 442127 h 914400"/>
              <a:gd name="connsiteX21" fmla="*/ 90435 w 366765"/>
              <a:gd name="connsiteY21" fmla="*/ 562707 h 914400"/>
              <a:gd name="connsiteX22" fmla="*/ 105508 w 366765"/>
              <a:gd name="connsiteY22" fmla="*/ 572756 h 914400"/>
              <a:gd name="connsiteX23" fmla="*/ 115556 w 366765"/>
              <a:gd name="connsiteY23" fmla="*/ 602901 h 914400"/>
              <a:gd name="connsiteX24" fmla="*/ 125604 w 366765"/>
              <a:gd name="connsiteY24" fmla="*/ 698360 h 914400"/>
              <a:gd name="connsiteX25" fmla="*/ 130628 w 366765"/>
              <a:gd name="connsiteY25" fmla="*/ 733529 h 914400"/>
              <a:gd name="connsiteX26" fmla="*/ 140677 w 366765"/>
              <a:gd name="connsiteY26" fmla="*/ 743578 h 914400"/>
              <a:gd name="connsiteX27" fmla="*/ 165798 w 366765"/>
              <a:gd name="connsiteY27" fmla="*/ 763674 h 914400"/>
              <a:gd name="connsiteX28" fmla="*/ 175846 w 366765"/>
              <a:gd name="connsiteY28" fmla="*/ 778747 h 914400"/>
              <a:gd name="connsiteX29" fmla="*/ 221064 w 366765"/>
              <a:gd name="connsiteY29" fmla="*/ 793819 h 914400"/>
              <a:gd name="connsiteX30" fmla="*/ 236136 w 366765"/>
              <a:gd name="connsiteY30" fmla="*/ 798844 h 914400"/>
              <a:gd name="connsiteX31" fmla="*/ 251209 w 366765"/>
              <a:gd name="connsiteY31" fmla="*/ 803868 h 914400"/>
              <a:gd name="connsiteX32" fmla="*/ 281354 w 366765"/>
              <a:gd name="connsiteY32" fmla="*/ 828989 h 914400"/>
              <a:gd name="connsiteX33" fmla="*/ 296426 w 366765"/>
              <a:gd name="connsiteY33" fmla="*/ 849085 h 914400"/>
              <a:gd name="connsiteX34" fmla="*/ 301450 w 366765"/>
              <a:gd name="connsiteY34" fmla="*/ 864158 h 914400"/>
              <a:gd name="connsiteX35" fmla="*/ 326571 w 366765"/>
              <a:gd name="connsiteY35" fmla="*/ 884254 h 914400"/>
              <a:gd name="connsiteX36" fmla="*/ 351692 w 366765"/>
              <a:gd name="connsiteY36" fmla="*/ 899327 h 914400"/>
              <a:gd name="connsiteX37" fmla="*/ 366765 w 366765"/>
              <a:gd name="connsiteY37" fmla="*/ 914400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66765" h="914400">
                <a:moveTo>
                  <a:pt x="0" y="0"/>
                </a:moveTo>
                <a:cubicBezTo>
                  <a:pt x="6699" y="8373"/>
                  <a:pt x="14414" y="16027"/>
                  <a:pt x="20097" y="25120"/>
                </a:cubicBezTo>
                <a:cubicBezTo>
                  <a:pt x="22904" y="29611"/>
                  <a:pt x="22753" y="35456"/>
                  <a:pt x="25121" y="40193"/>
                </a:cubicBezTo>
                <a:cubicBezTo>
                  <a:pt x="27821" y="45594"/>
                  <a:pt x="31820" y="50241"/>
                  <a:pt x="35169" y="55265"/>
                </a:cubicBezTo>
                <a:lnTo>
                  <a:pt x="45217" y="85411"/>
                </a:lnTo>
                <a:cubicBezTo>
                  <a:pt x="50452" y="101115"/>
                  <a:pt x="55536" y="120761"/>
                  <a:pt x="70338" y="130628"/>
                </a:cubicBezTo>
                <a:cubicBezTo>
                  <a:pt x="75362" y="133977"/>
                  <a:pt x="80826" y="136746"/>
                  <a:pt x="85411" y="140676"/>
                </a:cubicBezTo>
                <a:cubicBezTo>
                  <a:pt x="92604" y="146841"/>
                  <a:pt x="105508" y="160773"/>
                  <a:pt x="105508" y="160773"/>
                </a:cubicBezTo>
                <a:cubicBezTo>
                  <a:pt x="107183" y="165797"/>
                  <a:pt x="107960" y="171216"/>
                  <a:pt x="110532" y="175846"/>
                </a:cubicBezTo>
                <a:cubicBezTo>
                  <a:pt x="116397" y="186403"/>
                  <a:pt x="130628" y="205991"/>
                  <a:pt x="130628" y="205991"/>
                </a:cubicBezTo>
                <a:cubicBezTo>
                  <a:pt x="128953" y="211015"/>
                  <a:pt x="129349" y="217318"/>
                  <a:pt x="125604" y="221063"/>
                </a:cubicBezTo>
                <a:cubicBezTo>
                  <a:pt x="121859" y="224808"/>
                  <a:pt x="115073" y="223362"/>
                  <a:pt x="110532" y="226087"/>
                </a:cubicBezTo>
                <a:cubicBezTo>
                  <a:pt x="106470" y="228524"/>
                  <a:pt x="103833" y="232786"/>
                  <a:pt x="100483" y="236136"/>
                </a:cubicBezTo>
                <a:cubicBezTo>
                  <a:pt x="102158" y="246184"/>
                  <a:pt x="102286" y="256617"/>
                  <a:pt x="105508" y="266281"/>
                </a:cubicBezTo>
                <a:cubicBezTo>
                  <a:pt x="107417" y="272009"/>
                  <a:pt x="115556" y="275315"/>
                  <a:pt x="115556" y="281353"/>
                </a:cubicBezTo>
                <a:lnTo>
                  <a:pt x="105508" y="291402"/>
                </a:lnTo>
                <a:cubicBezTo>
                  <a:pt x="102158" y="301450"/>
                  <a:pt x="94145" y="311037"/>
                  <a:pt x="95459" y="321547"/>
                </a:cubicBezTo>
                <a:cubicBezTo>
                  <a:pt x="101140" y="366995"/>
                  <a:pt x="96213" y="348931"/>
                  <a:pt x="105508" y="376813"/>
                </a:cubicBezTo>
                <a:cubicBezTo>
                  <a:pt x="103833" y="388536"/>
                  <a:pt x="104881" y="400987"/>
                  <a:pt x="100483" y="411982"/>
                </a:cubicBezTo>
                <a:cubicBezTo>
                  <a:pt x="97844" y="418579"/>
                  <a:pt x="89959" y="421596"/>
                  <a:pt x="85411" y="427054"/>
                </a:cubicBezTo>
                <a:cubicBezTo>
                  <a:pt x="81545" y="431693"/>
                  <a:pt x="78712" y="437103"/>
                  <a:pt x="75363" y="442127"/>
                </a:cubicBezTo>
                <a:cubicBezTo>
                  <a:pt x="76362" y="463116"/>
                  <a:pt x="61596" y="533868"/>
                  <a:pt x="90435" y="562707"/>
                </a:cubicBezTo>
                <a:cubicBezTo>
                  <a:pt x="94705" y="566977"/>
                  <a:pt x="100484" y="569406"/>
                  <a:pt x="105508" y="572756"/>
                </a:cubicBezTo>
                <a:cubicBezTo>
                  <a:pt x="108857" y="582804"/>
                  <a:pt x="114895" y="592330"/>
                  <a:pt x="115556" y="602901"/>
                </a:cubicBezTo>
                <a:cubicBezTo>
                  <a:pt x="120910" y="688573"/>
                  <a:pt x="112091" y="657817"/>
                  <a:pt x="125604" y="698360"/>
                </a:cubicBezTo>
                <a:cubicBezTo>
                  <a:pt x="127279" y="710083"/>
                  <a:pt x="126883" y="722295"/>
                  <a:pt x="130628" y="733529"/>
                </a:cubicBezTo>
                <a:cubicBezTo>
                  <a:pt x="132126" y="738023"/>
                  <a:pt x="137718" y="739879"/>
                  <a:pt x="140677" y="743578"/>
                </a:cubicBezTo>
                <a:cubicBezTo>
                  <a:pt x="157204" y="764237"/>
                  <a:pt x="141890" y="755705"/>
                  <a:pt x="165798" y="763674"/>
                </a:cubicBezTo>
                <a:cubicBezTo>
                  <a:pt x="169147" y="768698"/>
                  <a:pt x="170725" y="775547"/>
                  <a:pt x="175846" y="778747"/>
                </a:cubicBezTo>
                <a:cubicBezTo>
                  <a:pt x="175850" y="778749"/>
                  <a:pt x="213526" y="791306"/>
                  <a:pt x="221064" y="793819"/>
                </a:cubicBezTo>
                <a:lnTo>
                  <a:pt x="236136" y="798844"/>
                </a:lnTo>
                <a:lnTo>
                  <a:pt x="251209" y="803868"/>
                </a:lnTo>
                <a:cubicBezTo>
                  <a:pt x="262549" y="812373"/>
                  <a:pt x="272482" y="818342"/>
                  <a:pt x="281354" y="828989"/>
                </a:cubicBezTo>
                <a:cubicBezTo>
                  <a:pt x="286714" y="835422"/>
                  <a:pt x="291402" y="842386"/>
                  <a:pt x="296426" y="849085"/>
                </a:cubicBezTo>
                <a:cubicBezTo>
                  <a:pt x="298101" y="854109"/>
                  <a:pt x="298725" y="859617"/>
                  <a:pt x="301450" y="864158"/>
                </a:cubicBezTo>
                <a:cubicBezTo>
                  <a:pt x="307048" y="873487"/>
                  <a:pt x="318674" y="877937"/>
                  <a:pt x="326571" y="884254"/>
                </a:cubicBezTo>
                <a:cubicBezTo>
                  <a:pt x="346276" y="900018"/>
                  <a:pt x="325518" y="890602"/>
                  <a:pt x="351692" y="899327"/>
                </a:cubicBezTo>
                <a:lnTo>
                  <a:pt x="366765" y="914400"/>
                </a:lnTo>
              </a:path>
            </a:pathLst>
          </a:custGeom>
          <a:noFill/>
          <a:ln>
            <a:solidFill>
              <a:srgbClr val="CC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C905E380-B7CC-49BC-A6E2-849E9291445D}"/>
              </a:ext>
            </a:extLst>
          </p:cNvPr>
          <p:cNvSpPr/>
          <p:nvPr/>
        </p:nvSpPr>
        <p:spPr>
          <a:xfrm>
            <a:off x="4662435" y="5340699"/>
            <a:ext cx="211016" cy="101727"/>
          </a:xfrm>
          <a:custGeom>
            <a:avLst/>
            <a:gdLst>
              <a:gd name="connsiteX0" fmla="*/ 0 w 211016"/>
              <a:gd name="connsiteY0" fmla="*/ 0 h 101727"/>
              <a:gd name="connsiteX1" fmla="*/ 25121 w 211016"/>
              <a:gd name="connsiteY1" fmla="*/ 15072 h 101727"/>
              <a:gd name="connsiteX2" fmla="*/ 95460 w 211016"/>
              <a:gd name="connsiteY2" fmla="*/ 25121 h 101727"/>
              <a:gd name="connsiteX3" fmla="*/ 120580 w 211016"/>
              <a:gd name="connsiteY3" fmla="*/ 50242 h 101727"/>
              <a:gd name="connsiteX4" fmla="*/ 135653 w 211016"/>
              <a:gd name="connsiteY4" fmla="*/ 60290 h 101727"/>
              <a:gd name="connsiteX5" fmla="*/ 145701 w 211016"/>
              <a:gd name="connsiteY5" fmla="*/ 90435 h 101727"/>
              <a:gd name="connsiteX6" fmla="*/ 155750 w 211016"/>
              <a:gd name="connsiteY6" fmla="*/ 100483 h 101727"/>
              <a:gd name="connsiteX7" fmla="*/ 211016 w 211016"/>
              <a:gd name="connsiteY7" fmla="*/ 100483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6" h="101727">
                <a:moveTo>
                  <a:pt x="0" y="0"/>
                </a:moveTo>
                <a:cubicBezTo>
                  <a:pt x="8374" y="5024"/>
                  <a:pt x="16387" y="10705"/>
                  <a:pt x="25121" y="15072"/>
                </a:cubicBezTo>
                <a:cubicBezTo>
                  <a:pt x="44456" y="24739"/>
                  <a:pt x="81326" y="23836"/>
                  <a:pt x="95460" y="25121"/>
                </a:cubicBezTo>
                <a:cubicBezTo>
                  <a:pt x="135655" y="51918"/>
                  <a:pt x="87083" y="16745"/>
                  <a:pt x="120580" y="50242"/>
                </a:cubicBezTo>
                <a:cubicBezTo>
                  <a:pt x="124850" y="54512"/>
                  <a:pt x="130629" y="56941"/>
                  <a:pt x="135653" y="60290"/>
                </a:cubicBezTo>
                <a:cubicBezTo>
                  <a:pt x="139002" y="70338"/>
                  <a:pt x="138211" y="82946"/>
                  <a:pt x="145701" y="90435"/>
                </a:cubicBezTo>
                <a:cubicBezTo>
                  <a:pt x="149051" y="93784"/>
                  <a:pt x="151068" y="99763"/>
                  <a:pt x="155750" y="100483"/>
                </a:cubicBezTo>
                <a:cubicBezTo>
                  <a:pt x="173958" y="103284"/>
                  <a:pt x="192594" y="100483"/>
                  <a:pt x="211016" y="100483"/>
                </a:cubicBezTo>
              </a:path>
            </a:pathLst>
          </a:custGeom>
          <a:noFill/>
          <a:ln>
            <a:solidFill>
              <a:srgbClr val="CC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tar: 5 Points 9">
            <a:extLst>
              <a:ext uri="{FF2B5EF4-FFF2-40B4-BE49-F238E27FC236}">
                <a16:creationId xmlns:a16="http://schemas.microsoft.com/office/drawing/2014/main" id="{6271D76E-3DC0-4B5B-9ABD-D0563041896F}"/>
              </a:ext>
            </a:extLst>
          </p:cNvPr>
          <p:cNvSpPr/>
          <p:nvPr/>
        </p:nvSpPr>
        <p:spPr>
          <a:xfrm>
            <a:off x="4825721" y="5884310"/>
            <a:ext cx="275075" cy="212292"/>
          </a:xfrm>
          <a:prstGeom prst="star5">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0280C68-3061-48FD-ACBF-35CB170A12A9}"/>
              </a:ext>
            </a:extLst>
          </p:cNvPr>
          <p:cNvSpPr/>
          <p:nvPr/>
        </p:nvSpPr>
        <p:spPr>
          <a:xfrm rot="750967">
            <a:off x="6451180" y="2032308"/>
            <a:ext cx="5630864" cy="2800813"/>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371133860"/>
      </p:ext>
    </p:extLst>
  </p:cSld>
  <p:clrMapOvr>
    <a:masterClrMapping/>
  </p:clrMapOvr>
  <mc:AlternateContent xmlns:mc="http://schemas.openxmlformats.org/markup-compatibility/2006" xmlns:p14="http://schemas.microsoft.com/office/powerpoint/2010/main">
    <mc:Choice Requires="p14">
      <p:transition spd="slow" p14:dur="2000" advTm="38451"/>
    </mc:Choice>
    <mc:Fallback xmlns="">
      <p:transition spd="slow" advTm="38451"/>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3B16ED-7B46-4623-B090-7C06CA5032DB}"/>
              </a:ext>
            </a:extLst>
          </p:cNvPr>
          <p:cNvSpPr>
            <a:spLocks noGrp="1"/>
          </p:cNvSpPr>
          <p:nvPr>
            <p:ph idx="1"/>
          </p:nvPr>
        </p:nvSpPr>
        <p:spPr>
          <a:xfrm>
            <a:off x="742507" y="2261560"/>
            <a:ext cx="4033774" cy="4351338"/>
          </a:xfrm>
        </p:spPr>
        <p:txBody>
          <a:bodyPr>
            <a:normAutofit/>
          </a:bodyPr>
          <a:lstStyle/>
          <a:p>
            <a:r>
              <a:rPr lang="en-US" sz="3600" dirty="0"/>
              <a:t>Spatial Challenge</a:t>
            </a:r>
          </a:p>
          <a:p>
            <a:pPr lvl="1"/>
            <a:r>
              <a:rPr lang="en-US" sz="3200" dirty="0"/>
              <a:t>So much space!</a:t>
            </a:r>
          </a:p>
          <a:p>
            <a:endParaRPr lang="en-US" sz="3600" dirty="0"/>
          </a:p>
          <a:p>
            <a:r>
              <a:rPr lang="en-US" sz="3600" dirty="0"/>
              <a:t>Temporal Challenge</a:t>
            </a:r>
          </a:p>
          <a:p>
            <a:pPr lvl="1"/>
            <a:r>
              <a:rPr lang="en-US" sz="3200" dirty="0"/>
              <a:t>Fish moving throughout time!</a:t>
            </a:r>
          </a:p>
        </p:txBody>
      </p:sp>
      <p:sp>
        <p:nvSpPr>
          <p:cNvPr id="4" name="Title 1">
            <a:extLst>
              <a:ext uri="{FF2B5EF4-FFF2-40B4-BE49-F238E27FC236}">
                <a16:creationId xmlns:a16="http://schemas.microsoft.com/office/drawing/2014/main" id="{2DAA06FE-6B3A-4EDC-9F79-02937B9D1BAC}"/>
              </a:ext>
            </a:extLst>
          </p:cNvPr>
          <p:cNvSpPr txBox="1">
            <a:spLocks/>
          </p:cNvSpPr>
          <p:nvPr/>
        </p:nvSpPr>
        <p:spPr>
          <a:xfrm>
            <a:off x="535243" y="24510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800" b="0" i="0" u="none" strike="noStrike" kern="1200" cap="none" spc="0" normalizeH="0" baseline="0" noProof="0" dirty="0">
                <a:ln>
                  <a:noFill/>
                </a:ln>
                <a:solidFill>
                  <a:prstClr val="black"/>
                </a:solidFill>
                <a:effectLst/>
                <a:uLnTx/>
                <a:uFillTx/>
                <a:latin typeface="Calibri Light" panose="020F0302020204030204"/>
                <a:ea typeface="+mj-ea"/>
                <a:cs typeface="+mj-cs"/>
              </a:rPr>
              <a:t>The Monitoring Challenge</a:t>
            </a:r>
          </a:p>
        </p:txBody>
      </p:sp>
      <p:pic>
        <p:nvPicPr>
          <p:cNvPr id="4098" name="Picture 2" descr="https://www.biodiversityarts.com/wp-content/uploads/klamath-river-fish-poster-deb-vanpoolen.jpg">
            <a:extLst>
              <a:ext uri="{FF2B5EF4-FFF2-40B4-BE49-F238E27FC236}">
                <a16:creationId xmlns:a16="http://schemas.microsoft.com/office/drawing/2014/main" id="{7347FF43-20F9-4AED-855B-C35658DBF55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78505" y="1417866"/>
            <a:ext cx="6813495" cy="5351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908495"/>
      </p:ext>
    </p:extLst>
  </p:cSld>
  <p:clrMapOvr>
    <a:masterClrMapping/>
  </p:clrMapOvr>
  <mc:AlternateContent xmlns:mc="http://schemas.openxmlformats.org/markup-compatibility/2006" xmlns:p14="http://schemas.microsoft.com/office/powerpoint/2010/main">
    <mc:Choice Requires="p14">
      <p:transition spd="slow" p14:dur="2000" advTm="21280"/>
    </mc:Choice>
    <mc:Fallback xmlns="">
      <p:transition spd="slow" advTm="2128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4523E0-6A24-4CFB-8595-F1A36D75DEDE}"/>
              </a:ext>
            </a:extLst>
          </p:cNvPr>
          <p:cNvSpPr>
            <a:spLocks noGrp="1"/>
          </p:cNvSpPr>
          <p:nvPr>
            <p:ph idx="1"/>
          </p:nvPr>
        </p:nvSpPr>
        <p:spPr>
          <a:xfrm>
            <a:off x="590773" y="2288204"/>
            <a:ext cx="5336689" cy="4351338"/>
          </a:xfrm>
        </p:spPr>
        <p:txBody>
          <a:bodyPr>
            <a:normAutofit/>
          </a:bodyPr>
          <a:lstStyle/>
          <a:p>
            <a:r>
              <a:rPr lang="en-US" sz="3600" dirty="0"/>
              <a:t>152.5 km between Iron Gate dam and UKL (including tributaries)</a:t>
            </a:r>
          </a:p>
          <a:p>
            <a:endParaRPr lang="en-US" sz="3600" dirty="0"/>
          </a:p>
          <a:p>
            <a:r>
              <a:rPr lang="en-US" sz="3600" dirty="0"/>
              <a:t>598.5 km upstream of UKL</a:t>
            </a:r>
          </a:p>
        </p:txBody>
      </p:sp>
      <p:pic>
        <p:nvPicPr>
          <p:cNvPr id="4" name="Picture 3">
            <a:extLst>
              <a:ext uri="{FF2B5EF4-FFF2-40B4-BE49-F238E27FC236}">
                <a16:creationId xmlns:a16="http://schemas.microsoft.com/office/drawing/2014/main" id="{80420E97-72DD-47E2-8127-B538DA24E6C7}"/>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616896" y="346837"/>
            <a:ext cx="5518625" cy="6164326"/>
          </a:xfrm>
          <a:prstGeom prst="rect">
            <a:avLst/>
          </a:prstGeom>
        </p:spPr>
      </p:pic>
      <p:sp>
        <p:nvSpPr>
          <p:cNvPr id="5" name="Title 4">
            <a:extLst>
              <a:ext uri="{FF2B5EF4-FFF2-40B4-BE49-F238E27FC236}">
                <a16:creationId xmlns:a16="http://schemas.microsoft.com/office/drawing/2014/main" id="{BBC91255-EC10-4090-B313-255CF2821A08}"/>
              </a:ext>
            </a:extLst>
          </p:cNvPr>
          <p:cNvSpPr>
            <a:spLocks noGrp="1"/>
          </p:cNvSpPr>
          <p:nvPr>
            <p:ph type="title"/>
          </p:nvPr>
        </p:nvSpPr>
        <p:spPr/>
        <p:txBody>
          <a:bodyPr>
            <a:normAutofit/>
          </a:bodyPr>
          <a:lstStyle/>
          <a:p>
            <a:r>
              <a:rPr lang="en-US" sz="5400" dirty="0"/>
              <a:t>Spatial Challenge</a:t>
            </a:r>
          </a:p>
        </p:txBody>
      </p:sp>
      <p:sp>
        <p:nvSpPr>
          <p:cNvPr id="2" name="Rectangle 1">
            <a:extLst>
              <a:ext uri="{FF2B5EF4-FFF2-40B4-BE49-F238E27FC236}">
                <a16:creationId xmlns:a16="http://schemas.microsoft.com/office/drawing/2014/main" id="{6A237E96-85E3-455D-BC6C-D1129ACFA3BF}"/>
              </a:ext>
            </a:extLst>
          </p:cNvPr>
          <p:cNvSpPr/>
          <p:nvPr/>
        </p:nvSpPr>
        <p:spPr>
          <a:xfrm>
            <a:off x="6841864" y="4335332"/>
            <a:ext cx="2248348" cy="1463040"/>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E61EE52-0090-4EFA-A23C-71F03614FD52}"/>
              </a:ext>
            </a:extLst>
          </p:cNvPr>
          <p:cNvSpPr/>
          <p:nvPr/>
        </p:nvSpPr>
        <p:spPr>
          <a:xfrm>
            <a:off x="7239896" y="2022438"/>
            <a:ext cx="4658062" cy="2130014"/>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98637361"/>
      </p:ext>
    </p:extLst>
  </p:cSld>
  <p:clrMapOvr>
    <a:masterClrMapping/>
  </p:clrMapOvr>
  <mc:AlternateContent xmlns:mc="http://schemas.openxmlformats.org/markup-compatibility/2006" xmlns:p14="http://schemas.microsoft.com/office/powerpoint/2010/main">
    <mc:Choice Requires="p14">
      <p:transition spd="slow" p14:dur="2000" advTm="28705"/>
    </mc:Choice>
    <mc:Fallback xmlns="">
      <p:transition spd="slow" advTm="287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075DF-7711-4483-9FE4-FF7812B64412}"/>
              </a:ext>
            </a:extLst>
          </p:cNvPr>
          <p:cNvSpPr>
            <a:spLocks noGrp="1"/>
          </p:cNvSpPr>
          <p:nvPr>
            <p:ph type="title"/>
          </p:nvPr>
        </p:nvSpPr>
        <p:spPr>
          <a:xfrm>
            <a:off x="167524" y="278074"/>
            <a:ext cx="10515600" cy="1325563"/>
          </a:xfrm>
        </p:spPr>
        <p:txBody>
          <a:bodyPr/>
          <a:lstStyle/>
          <a:p>
            <a:r>
              <a:rPr lang="en-US" dirty="0"/>
              <a:t>Temporal Challenge</a:t>
            </a:r>
          </a:p>
        </p:txBody>
      </p:sp>
      <p:sp>
        <p:nvSpPr>
          <p:cNvPr id="3" name="Content Placeholder 2">
            <a:extLst>
              <a:ext uri="{FF2B5EF4-FFF2-40B4-BE49-F238E27FC236}">
                <a16:creationId xmlns:a16="http://schemas.microsoft.com/office/drawing/2014/main" id="{EFED82CE-C590-4243-A509-70C0B7FB6AB6}"/>
              </a:ext>
            </a:extLst>
          </p:cNvPr>
          <p:cNvSpPr>
            <a:spLocks noGrp="1"/>
          </p:cNvSpPr>
          <p:nvPr>
            <p:ph idx="1"/>
          </p:nvPr>
        </p:nvSpPr>
        <p:spPr/>
        <p:txBody>
          <a:bodyPr/>
          <a:lstStyle/>
          <a:p>
            <a:endParaRPr lang="en-US" dirty="0"/>
          </a:p>
        </p:txBody>
      </p:sp>
      <p:pic>
        <p:nvPicPr>
          <p:cNvPr id="4" name="Picture 8" descr="King Salmon (chinook female) by Joseph Tomelleri: Fine Unknown (2019) Limited Edition., Signed ...">
            <a:extLst>
              <a:ext uri="{FF2B5EF4-FFF2-40B4-BE49-F238E27FC236}">
                <a16:creationId xmlns:a16="http://schemas.microsoft.com/office/drawing/2014/main" id="{1C96EE19-1B45-4F7A-A4F8-A2401124FF35}"/>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3204349" y="1476447"/>
            <a:ext cx="2285896" cy="93096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King Salmon (chinook female) by Joseph Tomelleri: Fine Unknown (2019) Limited Edition., Signed ...">
            <a:extLst>
              <a:ext uri="{FF2B5EF4-FFF2-40B4-BE49-F238E27FC236}">
                <a16:creationId xmlns:a16="http://schemas.microsoft.com/office/drawing/2014/main" id="{2463B603-93C1-4AF4-B2BE-4B9ADAE93981}"/>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3546240" y="5122065"/>
            <a:ext cx="2285896" cy="93096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oho Salmon Fishing | Idaho Fish and Game">
            <a:extLst>
              <a:ext uri="{FF2B5EF4-FFF2-40B4-BE49-F238E27FC236}">
                <a16:creationId xmlns:a16="http://schemas.microsoft.com/office/drawing/2014/main" id="{9C96D6D9-8763-42B6-A6FA-55EB816CB556}"/>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0496008" y="1458366"/>
            <a:ext cx="1680027" cy="627910"/>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9B580FAA-9DF5-47F7-B933-7681D5A5012E}"/>
              </a:ext>
            </a:extLst>
          </p:cNvPr>
          <p:cNvSpPr/>
          <p:nvPr/>
        </p:nvSpPr>
        <p:spPr>
          <a:xfrm>
            <a:off x="4973440" y="3572991"/>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D26F337-7D7D-47D5-8226-963B14F419B0}"/>
              </a:ext>
            </a:extLst>
          </p:cNvPr>
          <p:cNvSpPr txBox="1"/>
          <p:nvPr/>
        </p:nvSpPr>
        <p:spPr>
          <a:xfrm>
            <a:off x="3374535" y="3398913"/>
            <a:ext cx="178805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Summer</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1F55438-7700-4381-8F63-ED8325BA6525}"/>
              </a:ext>
            </a:extLst>
          </p:cNvPr>
          <p:cNvSpPr txBox="1"/>
          <p:nvPr/>
        </p:nvSpPr>
        <p:spPr>
          <a:xfrm>
            <a:off x="11061821" y="3845576"/>
            <a:ext cx="120570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Winter</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850CBC57-63EB-4B36-B5F4-98192123E867}"/>
              </a:ext>
            </a:extLst>
          </p:cNvPr>
          <p:cNvSpPr txBox="1"/>
          <p:nvPr/>
        </p:nvSpPr>
        <p:spPr>
          <a:xfrm>
            <a:off x="7546469" y="6243281"/>
            <a:ext cx="169360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Spring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FA636359-CE3E-4397-83DB-1D0B533DEA4F}"/>
              </a:ext>
            </a:extLst>
          </p:cNvPr>
          <p:cNvSpPr txBox="1"/>
          <p:nvPr/>
        </p:nvSpPr>
        <p:spPr>
          <a:xfrm>
            <a:off x="7733205" y="238703"/>
            <a:ext cx="116787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Fall</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A4B9FF9B-4F3B-4785-9935-0F8C8D95C640}"/>
              </a:ext>
            </a:extLst>
          </p:cNvPr>
          <p:cNvSpPr/>
          <p:nvPr/>
        </p:nvSpPr>
        <p:spPr>
          <a:xfrm>
            <a:off x="5182264" y="992809"/>
            <a:ext cx="5887904" cy="5177007"/>
          </a:xfrm>
          <a:prstGeom prst="ellipse">
            <a:avLst/>
          </a:prstGeom>
          <a:noFill/>
          <a:ln w="7620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1D83A69-8158-45C4-81E2-0E8B5526F85D}"/>
              </a:ext>
            </a:extLst>
          </p:cNvPr>
          <p:cNvSpPr/>
          <p:nvPr/>
        </p:nvSpPr>
        <p:spPr>
          <a:xfrm>
            <a:off x="8135995" y="6007834"/>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967C81F5-14A3-4E9B-8A97-29F4232066B1}"/>
              </a:ext>
            </a:extLst>
          </p:cNvPr>
          <p:cNvSpPr/>
          <p:nvPr/>
        </p:nvSpPr>
        <p:spPr>
          <a:xfrm>
            <a:off x="10943962" y="3581313"/>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7D492DFB-FDBA-44AD-9965-E99EAA080D11}"/>
              </a:ext>
            </a:extLst>
          </p:cNvPr>
          <p:cNvSpPr/>
          <p:nvPr/>
        </p:nvSpPr>
        <p:spPr>
          <a:xfrm>
            <a:off x="7925936" y="801370"/>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28BA5FC2-29EE-48B7-97C0-37E4472152E0}"/>
              </a:ext>
            </a:extLst>
          </p:cNvPr>
          <p:cNvSpPr txBox="1"/>
          <p:nvPr/>
        </p:nvSpPr>
        <p:spPr>
          <a:xfrm>
            <a:off x="603533" y="2977683"/>
            <a:ext cx="109548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Chinook</a:t>
            </a:r>
          </a:p>
        </p:txBody>
      </p:sp>
      <p:sp>
        <p:nvSpPr>
          <p:cNvPr id="18" name="TextBox 17">
            <a:extLst>
              <a:ext uri="{FF2B5EF4-FFF2-40B4-BE49-F238E27FC236}">
                <a16:creationId xmlns:a16="http://schemas.microsoft.com/office/drawing/2014/main" id="{EDFB388D-9253-4602-A698-44E545A1F1D1}"/>
              </a:ext>
            </a:extLst>
          </p:cNvPr>
          <p:cNvSpPr txBox="1"/>
          <p:nvPr/>
        </p:nvSpPr>
        <p:spPr>
          <a:xfrm>
            <a:off x="750877" y="1950069"/>
            <a:ext cx="109548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Coho</a:t>
            </a:r>
          </a:p>
        </p:txBody>
      </p:sp>
      <p:sp>
        <p:nvSpPr>
          <p:cNvPr id="19" name="Arc 18">
            <a:extLst>
              <a:ext uri="{FF2B5EF4-FFF2-40B4-BE49-F238E27FC236}">
                <a16:creationId xmlns:a16="http://schemas.microsoft.com/office/drawing/2014/main" id="{DB4B12B3-F18D-4082-A12E-BE953EA53FA2}"/>
              </a:ext>
            </a:extLst>
          </p:cNvPr>
          <p:cNvSpPr/>
          <p:nvPr/>
        </p:nvSpPr>
        <p:spPr>
          <a:xfrm rot="16591978">
            <a:off x="5581837" y="1053150"/>
            <a:ext cx="4810099" cy="5095060"/>
          </a:xfrm>
          <a:prstGeom prst="arc">
            <a:avLst>
              <a:gd name="adj1" fmla="val 10075527"/>
              <a:gd name="adj2" fmla="val 3216381"/>
            </a:avLst>
          </a:prstGeom>
          <a:ln w="7620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87656051-32B0-4AB5-BBE5-22F2E4798B1D}"/>
              </a:ext>
            </a:extLst>
          </p:cNvPr>
          <p:cNvSpPr/>
          <p:nvPr/>
        </p:nvSpPr>
        <p:spPr>
          <a:xfrm rot="482362">
            <a:off x="6005396" y="1234431"/>
            <a:ext cx="4803765" cy="4718319"/>
          </a:xfrm>
          <a:prstGeom prst="arc">
            <a:avLst>
              <a:gd name="adj1" fmla="val 17113530"/>
              <a:gd name="adj2" fmla="val 1332902"/>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21949F7B-B4F4-4648-B16F-45F15021ACBE}"/>
              </a:ext>
            </a:extLst>
          </p:cNvPr>
          <p:cNvSpPr/>
          <p:nvPr/>
        </p:nvSpPr>
        <p:spPr>
          <a:xfrm>
            <a:off x="6105453" y="1790402"/>
            <a:ext cx="4034369" cy="3606631"/>
          </a:xfrm>
          <a:prstGeom prst="ellipse">
            <a:avLst/>
          </a:pr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D6A53634-0058-4F98-9785-27B7089F3F32}"/>
              </a:ext>
            </a:extLst>
          </p:cNvPr>
          <p:cNvSpPr/>
          <p:nvPr/>
        </p:nvSpPr>
        <p:spPr>
          <a:xfrm rot="1190032">
            <a:off x="5829692" y="1425443"/>
            <a:ext cx="4626358" cy="4255244"/>
          </a:xfrm>
          <a:prstGeom prst="arc">
            <a:avLst>
              <a:gd name="adj1" fmla="val 10823477"/>
              <a:gd name="adj2" fmla="val 4484447"/>
            </a:avLst>
          </a:prstGeom>
          <a:ln w="762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Arc 22">
            <a:extLst>
              <a:ext uri="{FF2B5EF4-FFF2-40B4-BE49-F238E27FC236}">
                <a16:creationId xmlns:a16="http://schemas.microsoft.com/office/drawing/2014/main" id="{6FB66C0A-4C74-46F6-80CA-8702C9DBCF01}"/>
              </a:ext>
            </a:extLst>
          </p:cNvPr>
          <p:cNvSpPr/>
          <p:nvPr/>
        </p:nvSpPr>
        <p:spPr>
          <a:xfrm rot="20314579">
            <a:off x="-299823" y="2100825"/>
            <a:ext cx="4803765" cy="4718319"/>
          </a:xfrm>
          <a:prstGeom prst="arc">
            <a:avLst>
              <a:gd name="adj1" fmla="val 16933257"/>
              <a:gd name="adj2" fmla="val 18010935"/>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Arc 23">
            <a:extLst>
              <a:ext uri="{FF2B5EF4-FFF2-40B4-BE49-F238E27FC236}">
                <a16:creationId xmlns:a16="http://schemas.microsoft.com/office/drawing/2014/main" id="{C461BBBC-F475-4B71-AC42-D2AF6C1DB64C}"/>
              </a:ext>
            </a:extLst>
          </p:cNvPr>
          <p:cNvSpPr/>
          <p:nvPr/>
        </p:nvSpPr>
        <p:spPr>
          <a:xfrm rot="4975848">
            <a:off x="-166111" y="2450179"/>
            <a:ext cx="4550283" cy="4843613"/>
          </a:xfrm>
          <a:prstGeom prst="arc">
            <a:avLst>
              <a:gd name="adj1" fmla="val 10684204"/>
              <a:gd name="adj2" fmla="val 11723884"/>
            </a:avLst>
          </a:prstGeom>
          <a:ln w="762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BE5A33F1-F5ED-4A55-AF0F-0D3CFE0A26EF}"/>
              </a:ext>
            </a:extLst>
          </p:cNvPr>
          <p:cNvSpPr/>
          <p:nvPr/>
        </p:nvSpPr>
        <p:spPr>
          <a:xfrm rot="16200000">
            <a:off x="-202670" y="2923956"/>
            <a:ext cx="4810099" cy="5095060"/>
          </a:xfrm>
          <a:prstGeom prst="arc">
            <a:avLst>
              <a:gd name="adj1" fmla="val 20953349"/>
              <a:gd name="adj2" fmla="val 450006"/>
            </a:avLst>
          </a:prstGeom>
          <a:ln w="7620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Arc 25">
            <a:extLst>
              <a:ext uri="{FF2B5EF4-FFF2-40B4-BE49-F238E27FC236}">
                <a16:creationId xmlns:a16="http://schemas.microsoft.com/office/drawing/2014/main" id="{00B88EB8-65E0-4F78-A7F8-F0D7B97CD801}"/>
              </a:ext>
            </a:extLst>
          </p:cNvPr>
          <p:cNvSpPr/>
          <p:nvPr/>
        </p:nvSpPr>
        <p:spPr>
          <a:xfrm rot="16703194">
            <a:off x="2097482" y="2986269"/>
            <a:ext cx="784309" cy="1996724"/>
          </a:xfrm>
          <a:prstGeom prst="arc">
            <a:avLst>
              <a:gd name="adj1" fmla="val 17493669"/>
              <a:gd name="adj2" fmla="val 365915"/>
            </a:avLst>
          </a:prstGeom>
          <a:ln w="762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Box 26">
            <a:extLst>
              <a:ext uri="{FF2B5EF4-FFF2-40B4-BE49-F238E27FC236}">
                <a16:creationId xmlns:a16="http://schemas.microsoft.com/office/drawing/2014/main" id="{8C0BB699-BAF4-4E62-A983-28A2DB2B6B15}"/>
              </a:ext>
            </a:extLst>
          </p:cNvPr>
          <p:cNvSpPr txBox="1"/>
          <p:nvPr/>
        </p:nvSpPr>
        <p:spPr>
          <a:xfrm>
            <a:off x="604544" y="2441207"/>
            <a:ext cx="12418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steelhead</a:t>
            </a:r>
          </a:p>
        </p:txBody>
      </p:sp>
      <p:sp>
        <p:nvSpPr>
          <p:cNvPr id="28" name="TextBox 27">
            <a:extLst>
              <a:ext uri="{FF2B5EF4-FFF2-40B4-BE49-F238E27FC236}">
                <a16:creationId xmlns:a16="http://schemas.microsoft.com/office/drawing/2014/main" id="{79A04B67-F41F-4669-BA9F-C1EFBD2E0693}"/>
              </a:ext>
            </a:extLst>
          </p:cNvPr>
          <p:cNvSpPr txBox="1"/>
          <p:nvPr/>
        </p:nvSpPr>
        <p:spPr>
          <a:xfrm>
            <a:off x="124622" y="3416014"/>
            <a:ext cx="18662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Pacific Lamprey </a:t>
            </a:r>
          </a:p>
        </p:txBody>
      </p:sp>
      <p:pic>
        <p:nvPicPr>
          <p:cNvPr id="29" name="Picture 4" descr="Trout illustrations by Joseph Tomelleri | Washington State Magazine | Washington State University">
            <a:extLst>
              <a:ext uri="{FF2B5EF4-FFF2-40B4-BE49-F238E27FC236}">
                <a16:creationId xmlns:a16="http://schemas.microsoft.com/office/drawing/2014/main" id="{16604254-68DC-472A-BB6A-7F10131FFC69}"/>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rot="20387612">
            <a:off x="5989728" y="520059"/>
            <a:ext cx="1748651" cy="62791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6" descr="Pacific Lamprey Information and Picture | Sea Animals">
            <a:extLst>
              <a:ext uri="{FF2B5EF4-FFF2-40B4-BE49-F238E27FC236}">
                <a16:creationId xmlns:a16="http://schemas.microsoft.com/office/drawing/2014/main" id="{1865BF5D-3D02-46A6-8D6A-6D8A7BBF4EC2}"/>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rot="2758490">
            <a:off x="6041251" y="4329380"/>
            <a:ext cx="1885627" cy="261207"/>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 descr="Trout illustrations by Joseph Tomelleri | Washington State Magazine | Washington State University">
            <a:extLst>
              <a:ext uri="{FF2B5EF4-FFF2-40B4-BE49-F238E27FC236}">
                <a16:creationId xmlns:a16="http://schemas.microsoft.com/office/drawing/2014/main" id="{C9BBF3F6-0B30-4A7D-A26C-2D8C5A5C3AEF}"/>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9743330" y="5888681"/>
            <a:ext cx="1748651" cy="62791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8" descr="King Salmon (chinook female) by Joseph Tomelleri: Fine Unknown (2019) Limited Edition., Signed ...">
            <a:extLst>
              <a:ext uri="{FF2B5EF4-FFF2-40B4-BE49-F238E27FC236}">
                <a16:creationId xmlns:a16="http://schemas.microsoft.com/office/drawing/2014/main" id="{F0383E72-1FBE-44C2-A170-C3097870FEF9}"/>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9528913" y="309024"/>
            <a:ext cx="2285896" cy="93096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descr="Pacific Lamprey Information and Picture | Sea Animals">
            <a:extLst>
              <a:ext uri="{FF2B5EF4-FFF2-40B4-BE49-F238E27FC236}">
                <a16:creationId xmlns:a16="http://schemas.microsoft.com/office/drawing/2014/main" id="{EA1C27D3-61F4-4694-9B55-FDF81D0A669B}"/>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rot="19572792">
            <a:off x="8220621" y="4305193"/>
            <a:ext cx="1885627" cy="261207"/>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6" descr="Pacific Lamprey Information and Picture | Sea Animals">
            <a:extLst>
              <a:ext uri="{FF2B5EF4-FFF2-40B4-BE49-F238E27FC236}">
                <a16:creationId xmlns:a16="http://schemas.microsoft.com/office/drawing/2014/main" id="{71BE76EC-FBA1-4E2C-BFD8-09BBEEDD231D}"/>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rot="170787">
            <a:off x="7338735" y="2058797"/>
            <a:ext cx="1885627" cy="26120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849972169"/>
      </p:ext>
    </p:extLst>
  </p:cSld>
  <p:clrMapOvr>
    <a:masterClrMapping/>
  </p:clrMapOvr>
  <mc:AlternateContent xmlns:mc="http://schemas.openxmlformats.org/markup-compatibility/2006" xmlns:p14="http://schemas.microsoft.com/office/powerpoint/2010/main">
    <mc:Choice Requires="p14">
      <p:transition spd="slow" p14:dur="2000" advTm="52155"/>
    </mc:Choice>
    <mc:Fallback xmlns="">
      <p:transition spd="slow" advTm="521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3"/>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4"/>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animBg="1"/>
      <p:bldP spid="20" grpId="0" animBg="1"/>
      <p:bldP spid="21" grpId="0" animBg="1"/>
      <p:bldP spid="22" grpId="0" animBg="1"/>
      <p:bldP spid="23" grpId="0" animBg="1"/>
      <p:bldP spid="24" grpId="0" animBg="1"/>
      <p:bldP spid="25" grpId="0" animBg="1"/>
      <p:bldP spid="26" grpId="0" animBg="1"/>
      <p:bldP spid="27" grpId="0"/>
      <p:bldP spid="28"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Picture 39" descr="A screenshot of a computer&#10;&#10;Description automatically generated">
            <a:extLst>
              <a:ext uri="{FF2B5EF4-FFF2-40B4-BE49-F238E27FC236}">
                <a16:creationId xmlns:a16="http://schemas.microsoft.com/office/drawing/2014/main" id="{7550B000-E5B1-45B6-83D2-1A9F8EC86442}"/>
              </a:ext>
            </a:extLst>
          </p:cNvPr>
          <p:cNvPicPr/>
          <p:nvPr/>
        </p:nvPicPr>
        <p:blipFill rotWithShape="1">
          <a:blip r:embed="rId4" cstate="email">
            <a:extLst>
              <a:ext uri="{28A0092B-C50C-407E-A947-70E740481C1C}">
                <a14:useLocalDpi xmlns:a14="http://schemas.microsoft.com/office/drawing/2010/main"/>
              </a:ext>
            </a:extLst>
          </a:blip>
          <a:srcRect/>
          <a:stretch/>
        </p:blipFill>
        <p:spPr bwMode="auto">
          <a:xfrm>
            <a:off x="175664" y="99896"/>
            <a:ext cx="11399564" cy="6758103"/>
          </a:xfrm>
          <a:prstGeom prst="rect">
            <a:avLst/>
          </a:prstGeom>
          <a:ln>
            <a:noFill/>
          </a:ln>
          <a:extLst>
            <a:ext uri="{53640926-AAD7-44D8-BBD7-CCE9431645EC}">
              <a14:shadowObscured xmlns:a14="http://schemas.microsoft.com/office/drawing/2010/main"/>
            </a:ext>
          </a:extLst>
        </p:spPr>
      </p:pic>
      <p:pic>
        <p:nvPicPr>
          <p:cNvPr id="41" name="Picture 40">
            <a:extLst>
              <a:ext uri="{FF2B5EF4-FFF2-40B4-BE49-F238E27FC236}">
                <a16:creationId xmlns:a16="http://schemas.microsoft.com/office/drawing/2014/main" id="{72BAE8BA-CA73-45A7-B5F0-7BFA03BA72A2}"/>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11013619" y="5955000"/>
            <a:ext cx="282464" cy="783475"/>
          </a:xfrm>
          <a:prstGeom prst="rect">
            <a:avLst/>
          </a:prstGeom>
        </p:spPr>
      </p:pic>
      <p:pic>
        <p:nvPicPr>
          <p:cNvPr id="1032" name="Picture 8" descr="King Salmon (chinook female) by Joseph Tomelleri: Fine Unknown (2019) Limited Edition., Signed ...">
            <a:extLst>
              <a:ext uri="{FF2B5EF4-FFF2-40B4-BE49-F238E27FC236}">
                <a16:creationId xmlns:a16="http://schemas.microsoft.com/office/drawing/2014/main" id="{DBD5EA38-9164-4F2E-BDD8-94324FF2D077}"/>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1280160" y="1489372"/>
            <a:ext cx="1671280" cy="680654"/>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8" descr="King Salmon (chinook female) by Joseph Tomelleri: Fine Unknown (2019) Limited Edition., Signed ...">
            <a:extLst>
              <a:ext uri="{FF2B5EF4-FFF2-40B4-BE49-F238E27FC236}">
                <a16:creationId xmlns:a16="http://schemas.microsoft.com/office/drawing/2014/main" id="{D1601DB4-CB35-4B2F-AD16-0351A459877E}"/>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a:off x="2086927" y="5324318"/>
            <a:ext cx="1206404" cy="49132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oho Salmon Fishing | Idaho Fish and Game">
            <a:extLst>
              <a:ext uri="{FF2B5EF4-FFF2-40B4-BE49-F238E27FC236}">
                <a16:creationId xmlns:a16="http://schemas.microsoft.com/office/drawing/2014/main" id="{C7775823-B555-4BFD-8D07-29925332CF1B}"/>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7957203" y="1220980"/>
            <a:ext cx="1680027" cy="627910"/>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5B455085-C733-498A-B931-851D5CB2F03E}"/>
              </a:ext>
            </a:extLst>
          </p:cNvPr>
          <p:cNvSpPr/>
          <p:nvPr/>
        </p:nvSpPr>
        <p:spPr>
          <a:xfrm>
            <a:off x="2434635" y="3335605"/>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0AF9849D-AFA2-40A2-A6D2-B62C015386BF}"/>
              </a:ext>
            </a:extLst>
          </p:cNvPr>
          <p:cNvSpPr txBox="1"/>
          <p:nvPr/>
        </p:nvSpPr>
        <p:spPr>
          <a:xfrm>
            <a:off x="839351" y="3136612"/>
            <a:ext cx="179209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Summer</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C641DEFF-6DC7-458A-A66B-5422B1D62BE2}"/>
              </a:ext>
            </a:extLst>
          </p:cNvPr>
          <p:cNvSpPr txBox="1"/>
          <p:nvPr/>
        </p:nvSpPr>
        <p:spPr>
          <a:xfrm>
            <a:off x="8706159" y="3094158"/>
            <a:ext cx="210553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Winter</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A710E99D-3D2B-481E-B03B-E4401A890FF7}"/>
              </a:ext>
            </a:extLst>
          </p:cNvPr>
          <p:cNvSpPr txBox="1"/>
          <p:nvPr/>
        </p:nvSpPr>
        <p:spPr>
          <a:xfrm>
            <a:off x="5013314" y="6018469"/>
            <a:ext cx="240030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Spring</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D5264947-1FC6-46CE-8B6D-DC6CBBFF935B}"/>
              </a:ext>
            </a:extLst>
          </p:cNvPr>
          <p:cNvSpPr txBox="1"/>
          <p:nvPr/>
        </p:nvSpPr>
        <p:spPr>
          <a:xfrm>
            <a:off x="5194400" y="65740"/>
            <a:ext cx="116787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Fall</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F25CD3E7-E149-4A35-B618-C25C2B5ADCDC}"/>
              </a:ext>
            </a:extLst>
          </p:cNvPr>
          <p:cNvSpPr/>
          <p:nvPr/>
        </p:nvSpPr>
        <p:spPr>
          <a:xfrm>
            <a:off x="2643459" y="755423"/>
            <a:ext cx="5887904" cy="5177007"/>
          </a:xfrm>
          <a:prstGeom prst="ellipse">
            <a:avLst/>
          </a:prstGeom>
          <a:noFill/>
          <a:ln w="76200">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FDEABFE9-EAC6-49EB-A1B3-F02D8F4DB7C9}"/>
              </a:ext>
            </a:extLst>
          </p:cNvPr>
          <p:cNvSpPr/>
          <p:nvPr/>
        </p:nvSpPr>
        <p:spPr>
          <a:xfrm>
            <a:off x="5597190" y="5770448"/>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E7E73398-3FFE-48E7-A599-C462E741905B}"/>
              </a:ext>
            </a:extLst>
          </p:cNvPr>
          <p:cNvSpPr/>
          <p:nvPr/>
        </p:nvSpPr>
        <p:spPr>
          <a:xfrm>
            <a:off x="8405157" y="3343927"/>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9B064BCA-FF71-4797-9320-051980A6AF34}"/>
              </a:ext>
            </a:extLst>
          </p:cNvPr>
          <p:cNvSpPr/>
          <p:nvPr/>
        </p:nvSpPr>
        <p:spPr>
          <a:xfrm>
            <a:off x="5387131" y="563984"/>
            <a:ext cx="342453" cy="295835"/>
          </a:xfrm>
          <a:prstGeom prst="ellipse">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EAF987E8-33D9-4EA9-9CBE-92DFBD4F0C10}"/>
              </a:ext>
            </a:extLst>
          </p:cNvPr>
          <p:cNvSpPr/>
          <p:nvPr/>
        </p:nvSpPr>
        <p:spPr>
          <a:xfrm rot="16591978">
            <a:off x="3043032" y="815764"/>
            <a:ext cx="4810099" cy="5095060"/>
          </a:xfrm>
          <a:prstGeom prst="arc">
            <a:avLst>
              <a:gd name="adj1" fmla="val 10075527"/>
              <a:gd name="adj2" fmla="val 3216381"/>
            </a:avLst>
          </a:prstGeom>
          <a:ln w="7620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Arc 31">
            <a:extLst>
              <a:ext uri="{FF2B5EF4-FFF2-40B4-BE49-F238E27FC236}">
                <a16:creationId xmlns:a16="http://schemas.microsoft.com/office/drawing/2014/main" id="{BFCB19B4-17DE-4C2E-9372-816277E6D8FA}"/>
              </a:ext>
            </a:extLst>
          </p:cNvPr>
          <p:cNvSpPr/>
          <p:nvPr/>
        </p:nvSpPr>
        <p:spPr>
          <a:xfrm rot="482362">
            <a:off x="3466591" y="997045"/>
            <a:ext cx="4803765" cy="4718319"/>
          </a:xfrm>
          <a:prstGeom prst="arc">
            <a:avLst>
              <a:gd name="adj1" fmla="val 17113530"/>
              <a:gd name="adj2" fmla="val 1332902"/>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84F6A572-EC29-4037-A547-D64015972729}"/>
              </a:ext>
            </a:extLst>
          </p:cNvPr>
          <p:cNvSpPr/>
          <p:nvPr/>
        </p:nvSpPr>
        <p:spPr>
          <a:xfrm>
            <a:off x="3566648" y="1553016"/>
            <a:ext cx="4034369" cy="3606631"/>
          </a:xfrm>
          <a:prstGeom prst="ellipse">
            <a:avLst/>
          </a:pr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Arc 33">
            <a:extLst>
              <a:ext uri="{FF2B5EF4-FFF2-40B4-BE49-F238E27FC236}">
                <a16:creationId xmlns:a16="http://schemas.microsoft.com/office/drawing/2014/main" id="{7EA099ED-0B75-4A59-9413-10968B353B07}"/>
              </a:ext>
            </a:extLst>
          </p:cNvPr>
          <p:cNvSpPr/>
          <p:nvPr/>
        </p:nvSpPr>
        <p:spPr>
          <a:xfrm rot="1190032">
            <a:off x="3290887" y="1188057"/>
            <a:ext cx="4626358" cy="4255244"/>
          </a:xfrm>
          <a:prstGeom prst="arc">
            <a:avLst>
              <a:gd name="adj1" fmla="val 10823477"/>
              <a:gd name="adj2" fmla="val 4484447"/>
            </a:avLst>
          </a:prstGeom>
          <a:ln w="762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8" name="Picture 4" descr="Trout illustrations by Joseph Tomelleri | Washington State Magazine | Washington State University">
            <a:extLst>
              <a:ext uri="{FF2B5EF4-FFF2-40B4-BE49-F238E27FC236}">
                <a16:creationId xmlns:a16="http://schemas.microsoft.com/office/drawing/2014/main" id="{3B36FC06-FBD4-4471-83E2-6EFFC5113A30}"/>
              </a:ext>
            </a:extLst>
          </p:cNvPr>
          <p:cNvPicPr>
            <a:picLocks noChangeAspect="1" noChangeArrowheads="1"/>
          </p:cNvPicPr>
          <p:nvPr/>
        </p:nvPicPr>
        <p:blipFill rotWithShape="1">
          <a:blip r:embed="rId9" cstate="email">
            <a:extLst>
              <a:ext uri="{28A0092B-C50C-407E-A947-70E740481C1C}">
                <a14:useLocalDpi xmlns:a14="http://schemas.microsoft.com/office/drawing/2010/main"/>
              </a:ext>
            </a:extLst>
          </a:blip>
          <a:srcRect/>
          <a:stretch/>
        </p:blipFill>
        <p:spPr bwMode="auto">
          <a:xfrm rot="20387612">
            <a:off x="3450923" y="282673"/>
            <a:ext cx="1748651" cy="6279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acific Lamprey Information and Picture | Sea Animals">
            <a:extLst>
              <a:ext uri="{FF2B5EF4-FFF2-40B4-BE49-F238E27FC236}">
                <a16:creationId xmlns:a16="http://schemas.microsoft.com/office/drawing/2014/main" id="{B4AECB5C-0A3D-4734-8C1C-2EE10ED7A333}"/>
              </a:ext>
            </a:extLst>
          </p:cNvPr>
          <p:cNvPicPr>
            <a:picLocks noChangeAspect="1" noChangeArrowheads="1"/>
          </p:cNvPicPr>
          <p:nvPr/>
        </p:nvPicPr>
        <p:blipFill rotWithShape="1">
          <a:blip r:embed="rId10" cstate="email">
            <a:extLst>
              <a:ext uri="{28A0092B-C50C-407E-A947-70E740481C1C}">
                <a14:useLocalDpi xmlns:a14="http://schemas.microsoft.com/office/drawing/2010/main"/>
              </a:ext>
            </a:extLst>
          </a:blip>
          <a:srcRect/>
          <a:stretch/>
        </p:blipFill>
        <p:spPr bwMode="auto">
          <a:xfrm rot="2758490">
            <a:off x="3502446" y="4091994"/>
            <a:ext cx="1885627" cy="261207"/>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 descr="Trout illustrations by Joseph Tomelleri | Washington State Magazine | Washington State University">
            <a:extLst>
              <a:ext uri="{FF2B5EF4-FFF2-40B4-BE49-F238E27FC236}">
                <a16:creationId xmlns:a16="http://schemas.microsoft.com/office/drawing/2014/main" id="{CE85B95C-2A8A-4EBC-88FE-5401CAA0F995}"/>
              </a:ext>
            </a:extLst>
          </p:cNvPr>
          <p:cNvPicPr>
            <a:picLocks noChangeAspect="1" noChangeArrowheads="1"/>
          </p:cNvPicPr>
          <p:nvPr/>
        </p:nvPicPr>
        <p:blipFill rotWithShape="1">
          <a:blip r:embed="rId9" cstate="email">
            <a:extLst>
              <a:ext uri="{28A0092B-C50C-407E-A947-70E740481C1C}">
                <a14:useLocalDpi xmlns:a14="http://schemas.microsoft.com/office/drawing/2010/main"/>
              </a:ext>
            </a:extLst>
          </a:blip>
          <a:srcRect/>
          <a:stretch/>
        </p:blipFill>
        <p:spPr bwMode="auto">
          <a:xfrm>
            <a:off x="7086811" y="5738082"/>
            <a:ext cx="1748651" cy="62791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8" descr="King Salmon (chinook female) by Joseph Tomelleri: Fine Unknown (2019) Limited Edition., Signed ...">
            <a:extLst>
              <a:ext uri="{FF2B5EF4-FFF2-40B4-BE49-F238E27FC236}">
                <a16:creationId xmlns:a16="http://schemas.microsoft.com/office/drawing/2014/main" id="{EC847316-2C2F-41AB-9512-C1728699287A}"/>
              </a:ext>
            </a:extLst>
          </p:cNvPr>
          <p:cNvPicPr>
            <a:picLocks noChangeAspect="1" noChangeArrowheads="1"/>
          </p:cNvPicPr>
          <p:nvPr/>
        </p:nvPicPr>
        <p:blipFill rotWithShape="1">
          <a:blip r:embed="rId11" cstate="email">
            <a:extLst>
              <a:ext uri="{28A0092B-C50C-407E-A947-70E740481C1C}">
                <a14:useLocalDpi xmlns:a14="http://schemas.microsoft.com/office/drawing/2010/main"/>
              </a:ext>
            </a:extLst>
          </a:blip>
          <a:srcRect/>
          <a:stretch/>
        </p:blipFill>
        <p:spPr bwMode="auto">
          <a:xfrm>
            <a:off x="6932069" y="341162"/>
            <a:ext cx="1644012" cy="669548"/>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6" descr="Pacific Lamprey Information and Picture | Sea Animals">
            <a:extLst>
              <a:ext uri="{FF2B5EF4-FFF2-40B4-BE49-F238E27FC236}">
                <a16:creationId xmlns:a16="http://schemas.microsoft.com/office/drawing/2014/main" id="{83423ABE-9963-49B4-9EA6-FBF3F0DE7FB2}"/>
              </a:ext>
            </a:extLst>
          </p:cNvPr>
          <p:cNvPicPr>
            <a:picLocks noChangeAspect="1" noChangeArrowheads="1"/>
          </p:cNvPicPr>
          <p:nvPr/>
        </p:nvPicPr>
        <p:blipFill rotWithShape="1">
          <a:blip r:embed="rId10" cstate="email">
            <a:extLst>
              <a:ext uri="{28A0092B-C50C-407E-A947-70E740481C1C}">
                <a14:useLocalDpi xmlns:a14="http://schemas.microsoft.com/office/drawing/2010/main"/>
              </a:ext>
            </a:extLst>
          </a:blip>
          <a:srcRect/>
          <a:stretch/>
        </p:blipFill>
        <p:spPr bwMode="auto">
          <a:xfrm rot="19572792">
            <a:off x="5681816" y="4067807"/>
            <a:ext cx="1885627" cy="261207"/>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6" descr="Pacific Lamprey Information and Picture | Sea Animals">
            <a:extLst>
              <a:ext uri="{FF2B5EF4-FFF2-40B4-BE49-F238E27FC236}">
                <a16:creationId xmlns:a16="http://schemas.microsoft.com/office/drawing/2014/main" id="{A3448973-17AD-4B41-89FF-3C0CDB7C1E32}"/>
              </a:ext>
            </a:extLst>
          </p:cNvPr>
          <p:cNvPicPr>
            <a:picLocks noChangeAspect="1" noChangeArrowheads="1"/>
          </p:cNvPicPr>
          <p:nvPr/>
        </p:nvPicPr>
        <p:blipFill rotWithShape="1">
          <a:blip r:embed="rId10" cstate="email">
            <a:extLst>
              <a:ext uri="{28A0092B-C50C-407E-A947-70E740481C1C}">
                <a14:useLocalDpi xmlns:a14="http://schemas.microsoft.com/office/drawing/2010/main"/>
              </a:ext>
            </a:extLst>
          </a:blip>
          <a:srcRect/>
          <a:stretch/>
        </p:blipFill>
        <p:spPr bwMode="auto">
          <a:xfrm rot="170787">
            <a:off x="4799930" y="1821411"/>
            <a:ext cx="1885627" cy="26120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271372820"/>
      </p:ext>
    </p:extLst>
  </p:cSld>
  <p:clrMapOvr>
    <a:masterClrMapping/>
  </p:clrMapOvr>
  <mc:AlternateContent xmlns:mc="http://schemas.openxmlformats.org/markup-compatibility/2006" xmlns:p14="http://schemas.microsoft.com/office/powerpoint/2010/main">
    <mc:Choice Requires="p14">
      <p:transition spd="slow" p14:dur="2000" advTm="14127"/>
    </mc:Choice>
    <mc:Fallback xmlns="">
      <p:transition spd="slow" advTm="14127"/>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972A1-0D30-4610-BD2D-8E61092BCB3C}"/>
              </a:ext>
            </a:extLst>
          </p:cNvPr>
          <p:cNvSpPr>
            <a:spLocks noGrp="1"/>
          </p:cNvSpPr>
          <p:nvPr>
            <p:ph type="title"/>
          </p:nvPr>
        </p:nvSpPr>
        <p:spPr/>
        <p:txBody>
          <a:bodyPr/>
          <a:lstStyle/>
          <a:p>
            <a:r>
              <a:rPr lang="en-US" dirty="0"/>
              <a:t>Monitoring Strategy </a:t>
            </a:r>
          </a:p>
        </p:txBody>
      </p:sp>
      <p:sp>
        <p:nvSpPr>
          <p:cNvPr id="3" name="Content Placeholder 2">
            <a:extLst>
              <a:ext uri="{FF2B5EF4-FFF2-40B4-BE49-F238E27FC236}">
                <a16:creationId xmlns:a16="http://schemas.microsoft.com/office/drawing/2014/main" id="{C7EAC081-D525-4E45-ACBF-605388E2C8D3}"/>
              </a:ext>
            </a:extLst>
          </p:cNvPr>
          <p:cNvSpPr>
            <a:spLocks noGrp="1"/>
          </p:cNvSpPr>
          <p:nvPr>
            <p:ph idx="1"/>
          </p:nvPr>
        </p:nvSpPr>
        <p:spPr/>
        <p:txBody>
          <a:bodyPr/>
          <a:lstStyle/>
          <a:p>
            <a:r>
              <a:rPr lang="en-US" dirty="0"/>
              <a:t>Radio Telemetry </a:t>
            </a:r>
          </a:p>
          <a:p>
            <a:pPr marL="0" indent="0">
              <a:buNone/>
            </a:pPr>
            <a:endParaRPr lang="en-US" dirty="0"/>
          </a:p>
          <a:p>
            <a:r>
              <a:rPr lang="en-US" dirty="0"/>
              <a:t>Motion Sensing Camera</a:t>
            </a:r>
          </a:p>
          <a:p>
            <a:endParaRPr lang="en-US" dirty="0"/>
          </a:p>
          <a:p>
            <a:r>
              <a:rPr lang="en-US" dirty="0"/>
              <a:t>Visual Surveys</a:t>
            </a:r>
          </a:p>
          <a:p>
            <a:pPr lvl="1"/>
            <a:r>
              <a:rPr lang="en-US" dirty="0"/>
              <a:t>Upstream UKL</a:t>
            </a:r>
          </a:p>
          <a:p>
            <a:pPr lvl="1"/>
            <a:r>
              <a:rPr lang="en-US" dirty="0"/>
              <a:t>Downstream UKL</a:t>
            </a:r>
          </a:p>
          <a:p>
            <a:endParaRPr lang="en-US" dirty="0"/>
          </a:p>
        </p:txBody>
      </p:sp>
      <p:pic>
        <p:nvPicPr>
          <p:cNvPr id="4" name="Picture 3">
            <a:extLst>
              <a:ext uri="{FF2B5EF4-FFF2-40B4-BE49-F238E27FC236}">
                <a16:creationId xmlns:a16="http://schemas.microsoft.com/office/drawing/2014/main" id="{9F4A3C07-9079-439E-8365-3B179A99F82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096000" y="786823"/>
            <a:ext cx="5143500" cy="5604669"/>
          </a:xfrm>
          <a:prstGeom prst="rect">
            <a:avLst/>
          </a:prstGeom>
        </p:spPr>
      </p:pic>
    </p:spTree>
    <p:extLst>
      <p:ext uri="{BB962C8B-B14F-4D97-AF65-F5344CB8AC3E}">
        <p14:creationId xmlns:p14="http://schemas.microsoft.com/office/powerpoint/2010/main" val="1005358368"/>
      </p:ext>
    </p:extLst>
  </p:cSld>
  <p:clrMapOvr>
    <a:masterClrMapping/>
  </p:clrMapOvr>
  <mc:AlternateContent xmlns:mc="http://schemas.openxmlformats.org/markup-compatibility/2006" xmlns:p14="http://schemas.microsoft.com/office/powerpoint/2010/main">
    <mc:Choice Requires="p14">
      <p:transition spd="slow" p14:dur="2000" advTm="17276"/>
    </mc:Choice>
    <mc:Fallback xmlns="">
      <p:transition spd="slow" advTm="17276"/>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E933-C0EA-4265-88E3-4B071548390C}"/>
              </a:ext>
            </a:extLst>
          </p:cNvPr>
          <p:cNvSpPr>
            <a:spLocks noGrp="1"/>
          </p:cNvSpPr>
          <p:nvPr>
            <p:ph type="title"/>
          </p:nvPr>
        </p:nvSpPr>
        <p:spPr/>
        <p:txBody>
          <a:bodyPr/>
          <a:lstStyle/>
          <a:p>
            <a:r>
              <a:rPr lang="en-US" dirty="0"/>
              <a:t>Radio Telemetry </a:t>
            </a:r>
            <a:br>
              <a:rPr lang="en-US" dirty="0"/>
            </a:br>
            <a:endParaRPr lang="en-US" dirty="0"/>
          </a:p>
        </p:txBody>
      </p:sp>
      <p:sp>
        <p:nvSpPr>
          <p:cNvPr id="3" name="Content Placeholder 2">
            <a:extLst>
              <a:ext uri="{FF2B5EF4-FFF2-40B4-BE49-F238E27FC236}">
                <a16:creationId xmlns:a16="http://schemas.microsoft.com/office/drawing/2014/main" id="{24095BD4-5995-462D-AD87-35BE89955816}"/>
              </a:ext>
            </a:extLst>
          </p:cNvPr>
          <p:cNvSpPr>
            <a:spLocks noGrp="1"/>
          </p:cNvSpPr>
          <p:nvPr>
            <p:ph idx="1"/>
          </p:nvPr>
        </p:nvSpPr>
        <p:spPr>
          <a:xfrm>
            <a:off x="106465" y="1878649"/>
            <a:ext cx="4166032" cy="4770014"/>
          </a:xfrm>
        </p:spPr>
        <p:txBody>
          <a:bodyPr>
            <a:normAutofit/>
          </a:bodyPr>
          <a:lstStyle/>
          <a:p>
            <a:pPr lvl="1"/>
            <a:r>
              <a:rPr lang="en-US" sz="2800" dirty="0"/>
              <a:t>12 Radio telemetry stations between Iron gate and tributaries of UKL</a:t>
            </a:r>
          </a:p>
          <a:p>
            <a:pPr lvl="1"/>
            <a:endParaRPr lang="en-US" sz="2800" dirty="0"/>
          </a:p>
          <a:p>
            <a:pPr lvl="1"/>
            <a:r>
              <a:rPr lang="en-US" sz="2800" dirty="0"/>
              <a:t>Karuk Tribe and </a:t>
            </a:r>
            <a:r>
              <a:rPr lang="en-US" sz="2800" dirty="0" err="1"/>
              <a:t>CalTrout</a:t>
            </a:r>
            <a:r>
              <a:rPr lang="en-US" sz="2800" dirty="0"/>
              <a:t> leading downstream tangle netting</a:t>
            </a:r>
          </a:p>
          <a:p>
            <a:pPr marL="914400" lvl="2" indent="0">
              <a:buNone/>
            </a:pPr>
            <a:endParaRPr lang="en-US" dirty="0"/>
          </a:p>
        </p:txBody>
      </p:sp>
      <p:pic>
        <p:nvPicPr>
          <p:cNvPr id="6" name="Picture 5" descr="A screenshot of a computer&#10;&#10;Description automatically generated">
            <a:extLst>
              <a:ext uri="{FF2B5EF4-FFF2-40B4-BE49-F238E27FC236}">
                <a16:creationId xmlns:a16="http://schemas.microsoft.com/office/drawing/2014/main" id="{BCB89CB2-9793-4631-8B7B-3E5B888F2395}"/>
              </a:ext>
            </a:extLst>
          </p:cNvPr>
          <p:cNvPicPr/>
          <p:nvPr/>
        </p:nvPicPr>
        <p:blipFill rotWithShape="1">
          <a:blip r:embed="rId4" cstate="email">
            <a:extLst>
              <a:ext uri="{28A0092B-C50C-407E-A947-70E740481C1C}">
                <a14:useLocalDpi xmlns:a14="http://schemas.microsoft.com/office/drawing/2010/main"/>
              </a:ext>
            </a:extLst>
          </a:blip>
          <a:srcRect/>
          <a:stretch/>
        </p:blipFill>
        <p:spPr>
          <a:xfrm>
            <a:off x="4593265" y="1690688"/>
            <a:ext cx="7244211" cy="4201171"/>
          </a:xfrm>
          <a:prstGeom prst="rect">
            <a:avLst/>
          </a:prstGeom>
        </p:spPr>
      </p:pic>
      <p:sp>
        <p:nvSpPr>
          <p:cNvPr id="7" name="Rectangle 6">
            <a:extLst>
              <a:ext uri="{FF2B5EF4-FFF2-40B4-BE49-F238E27FC236}">
                <a16:creationId xmlns:a16="http://schemas.microsoft.com/office/drawing/2014/main" id="{B5BCF895-A109-46A2-867C-78FE34DA0BAE}"/>
              </a:ext>
            </a:extLst>
          </p:cNvPr>
          <p:cNvSpPr/>
          <p:nvPr/>
        </p:nvSpPr>
        <p:spPr>
          <a:xfrm>
            <a:off x="5390707" y="5273749"/>
            <a:ext cx="1063256" cy="531628"/>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87E1CB01-87EB-4B3F-B1A9-710D52B217EE}"/>
              </a:ext>
            </a:extLst>
          </p:cNvPr>
          <p:cNvSpPr/>
          <p:nvPr/>
        </p:nvSpPr>
        <p:spPr>
          <a:xfrm>
            <a:off x="6742760" y="4263656"/>
            <a:ext cx="1518737" cy="1275907"/>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02054815-2992-4993-89F9-19BE617A9EA4}"/>
              </a:ext>
            </a:extLst>
          </p:cNvPr>
          <p:cNvSpPr/>
          <p:nvPr/>
        </p:nvSpPr>
        <p:spPr>
          <a:xfrm>
            <a:off x="6940321" y="2870791"/>
            <a:ext cx="1123614" cy="804678"/>
          </a:xfrm>
          <a:prstGeom prst="rect">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4DA5DAA1-0805-4A46-AC4A-FC664E0F35CA}"/>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5591052" y="4584912"/>
            <a:ext cx="987311" cy="602355"/>
          </a:xfrm>
          <a:prstGeom prst="rect">
            <a:avLst/>
          </a:prstGeom>
        </p:spPr>
      </p:pic>
      <p:pic>
        <p:nvPicPr>
          <p:cNvPr id="1026" name="Picture 2" descr="Index of /images/docs/Transportation">
            <a:extLst>
              <a:ext uri="{FF2B5EF4-FFF2-40B4-BE49-F238E27FC236}">
                <a16:creationId xmlns:a16="http://schemas.microsoft.com/office/drawing/2014/main" id="{386676F8-C762-423C-A62E-0FB6E502E8C2}"/>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4681044" y="4146699"/>
            <a:ext cx="832213" cy="9573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dfw-logo-green.jpg | College of Agricultural Sciences">
            <a:extLst>
              <a:ext uri="{FF2B5EF4-FFF2-40B4-BE49-F238E27FC236}">
                <a16:creationId xmlns:a16="http://schemas.microsoft.com/office/drawing/2014/main" id="{46E2171D-E059-40EE-B69B-8648E6C1C844}"/>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a:off x="8425894" y="4395150"/>
            <a:ext cx="920019" cy="1091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mbodat | Klamath Tribes">
            <a:extLst>
              <a:ext uri="{FF2B5EF4-FFF2-40B4-BE49-F238E27FC236}">
                <a16:creationId xmlns:a16="http://schemas.microsoft.com/office/drawing/2014/main" id="{4C988557-2D80-4711-BA48-4D7EB4915B2C}"/>
              </a:ext>
            </a:extLst>
          </p:cNvPr>
          <p:cNvPicPr>
            <a:picLocks noChangeAspect="1" noChangeArrowheads="1"/>
          </p:cNvPicPr>
          <p:nvPr/>
        </p:nvPicPr>
        <p:blipFill rotWithShape="1">
          <a:blip r:embed="rId8" cstate="email">
            <a:extLst>
              <a:ext uri="{28A0092B-C50C-407E-A947-70E740481C1C}">
                <a14:useLocalDpi xmlns:a14="http://schemas.microsoft.com/office/drawing/2010/main"/>
              </a:ext>
            </a:extLst>
          </a:blip>
          <a:srcRect/>
          <a:stretch/>
        </p:blipFill>
        <p:spPr bwMode="auto">
          <a:xfrm>
            <a:off x="5598217" y="2206312"/>
            <a:ext cx="1144543" cy="114456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87845362"/>
      </p:ext>
    </p:extLst>
  </p:cSld>
  <p:clrMapOvr>
    <a:masterClrMapping/>
  </p:clrMapOvr>
  <mc:AlternateContent xmlns:mc="http://schemas.openxmlformats.org/markup-compatibility/2006" xmlns:p14="http://schemas.microsoft.com/office/powerpoint/2010/main">
    <mc:Choice Requires="p14">
      <p:transition spd="slow" p14:dur="2000" advTm="54057"/>
    </mc:Choice>
    <mc:Fallback xmlns="">
      <p:transition spd="slow" advTm="5405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3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E8203-0F7E-4D41-8122-539F5EFDE2EE}"/>
              </a:ext>
            </a:extLst>
          </p:cNvPr>
          <p:cNvSpPr>
            <a:spLocks noGrp="1"/>
          </p:cNvSpPr>
          <p:nvPr>
            <p:ph type="title"/>
          </p:nvPr>
        </p:nvSpPr>
        <p:spPr/>
        <p:txBody>
          <a:bodyPr/>
          <a:lstStyle/>
          <a:p>
            <a:r>
              <a:rPr lang="en-US" dirty="0"/>
              <a:t>Radio Telemetry</a:t>
            </a:r>
          </a:p>
        </p:txBody>
      </p:sp>
      <p:sp>
        <p:nvSpPr>
          <p:cNvPr id="3" name="Content Placeholder 2">
            <a:extLst>
              <a:ext uri="{FF2B5EF4-FFF2-40B4-BE49-F238E27FC236}">
                <a16:creationId xmlns:a16="http://schemas.microsoft.com/office/drawing/2014/main" id="{42FF887E-64D7-4709-8C2F-FC15B559CFEE}"/>
              </a:ext>
            </a:extLst>
          </p:cNvPr>
          <p:cNvSpPr>
            <a:spLocks noGrp="1"/>
          </p:cNvSpPr>
          <p:nvPr>
            <p:ph idx="1"/>
          </p:nvPr>
        </p:nvSpPr>
        <p:spPr>
          <a:xfrm>
            <a:off x="838200" y="1825625"/>
            <a:ext cx="5021179" cy="4351338"/>
          </a:xfrm>
        </p:spPr>
        <p:txBody>
          <a:bodyPr/>
          <a:lstStyle/>
          <a:p>
            <a:r>
              <a:rPr lang="en-US" dirty="0"/>
              <a:t>14 steelhead captured tangle netting</a:t>
            </a:r>
          </a:p>
          <a:p>
            <a:pPr lvl="1"/>
            <a:r>
              <a:rPr lang="en-US" dirty="0"/>
              <a:t>7 radio tagged </a:t>
            </a:r>
          </a:p>
          <a:p>
            <a:pPr lvl="1"/>
            <a:r>
              <a:rPr lang="en-US" dirty="0"/>
              <a:t>14 PIT tagged</a:t>
            </a:r>
          </a:p>
          <a:p>
            <a:r>
              <a:rPr lang="en-US" dirty="0"/>
              <a:t>2 radio tagged Coho</a:t>
            </a:r>
          </a:p>
          <a:p>
            <a:pPr lvl="1"/>
            <a:r>
              <a:rPr lang="en-US" dirty="0"/>
              <a:t>2 PIT tagged</a:t>
            </a:r>
          </a:p>
          <a:p>
            <a:r>
              <a:rPr lang="en-US" dirty="0"/>
              <a:t>4 captured Chinook salmon</a:t>
            </a:r>
          </a:p>
          <a:p>
            <a:pPr lvl="1"/>
            <a:r>
              <a:rPr lang="en-US" dirty="0"/>
              <a:t>2 radio tagged </a:t>
            </a:r>
          </a:p>
          <a:p>
            <a:pPr lvl="1"/>
            <a:r>
              <a:rPr lang="en-US" dirty="0"/>
              <a:t>3 PIT tagged </a:t>
            </a:r>
          </a:p>
        </p:txBody>
      </p:sp>
      <p:pic>
        <p:nvPicPr>
          <p:cNvPr id="6" name="Picture 5">
            <a:extLst>
              <a:ext uri="{FF2B5EF4-FFF2-40B4-BE49-F238E27FC236}">
                <a16:creationId xmlns:a16="http://schemas.microsoft.com/office/drawing/2014/main" id="{F8FD5623-3FC7-4AC7-B4EB-396FE3A83B3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31961" y="1207251"/>
            <a:ext cx="6315133" cy="4736350"/>
          </a:xfrm>
          <a:prstGeom prst="rect">
            <a:avLst/>
          </a:prstGeom>
        </p:spPr>
      </p:pic>
    </p:spTree>
    <p:extLst>
      <p:ext uri="{BB962C8B-B14F-4D97-AF65-F5344CB8AC3E}">
        <p14:creationId xmlns:p14="http://schemas.microsoft.com/office/powerpoint/2010/main" val="2847923191"/>
      </p:ext>
    </p:extLst>
  </p:cSld>
  <p:clrMapOvr>
    <a:masterClrMapping/>
  </p:clrMapOvr>
  <mc:AlternateContent xmlns:mc="http://schemas.openxmlformats.org/markup-compatibility/2006" xmlns:p14="http://schemas.microsoft.com/office/powerpoint/2010/main">
    <mc:Choice Requires="p14">
      <p:transition spd="slow" p14:dur="2000" advTm="31019"/>
    </mc:Choice>
    <mc:Fallback xmlns="">
      <p:transition spd="slow" advTm="31019"/>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C611D-6440-4E72-AFE8-2406A8B38271}"/>
              </a:ext>
            </a:extLst>
          </p:cNvPr>
          <p:cNvSpPr>
            <a:spLocks noGrp="1"/>
          </p:cNvSpPr>
          <p:nvPr>
            <p:ph type="title"/>
          </p:nvPr>
        </p:nvSpPr>
        <p:spPr/>
        <p:txBody>
          <a:bodyPr/>
          <a:lstStyle/>
          <a:p>
            <a:endParaRPr lang="en-US"/>
          </a:p>
        </p:txBody>
      </p:sp>
      <p:pic>
        <p:nvPicPr>
          <p:cNvPr id="7" name="Untitled video (2)">
            <a:hlinkClick r:id="" action="ppaction://media"/>
            <a:extLst>
              <a:ext uri="{FF2B5EF4-FFF2-40B4-BE49-F238E27FC236}">
                <a16:creationId xmlns:a16="http://schemas.microsoft.com/office/drawing/2014/main" id="{D17ED682-5A0D-4DC2-9199-E111FCF88AD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228056" y="1253331"/>
            <a:ext cx="7735887" cy="4351338"/>
          </a:xfrm>
        </p:spPr>
      </p:pic>
    </p:spTree>
    <p:extLst>
      <p:ext uri="{BB962C8B-B14F-4D97-AF65-F5344CB8AC3E}">
        <p14:creationId xmlns:p14="http://schemas.microsoft.com/office/powerpoint/2010/main" val="3791450749"/>
      </p:ext>
    </p:extLst>
  </p:cSld>
  <p:clrMapOvr>
    <a:masterClrMapping/>
  </p:clrMapOvr>
  <mc:AlternateContent xmlns:mc="http://schemas.openxmlformats.org/markup-compatibility/2006" xmlns:p14="http://schemas.microsoft.com/office/powerpoint/2010/main">
    <mc:Choice Requires="p14">
      <p:transition spd="slow" p14:dur="2000" advTm="20529"/>
    </mc:Choice>
    <mc:Fallback xmlns="">
      <p:transition spd="slow" advTm="20529"/>
    </mc:Fallback>
  </mc:AlternateContent>
  <p:timing>
    <p:tnLst>
      <p:par>
        <p:cTn id="1" dur="indefinite" restart="never" nodeType="tmRoot">
          <p:childTnLst>
            <p:video>
              <p:cMediaNode vol="80000">
                <p:cTn id="2" fill="hold" display="0">
                  <p:stCondLst>
                    <p:cond delay="indefinite"/>
                  </p:stCondLst>
                </p:cTn>
                <p:tgtEl>
                  <p:spTgt spid="7"/>
                </p:tgtEl>
              </p:cMediaNode>
            </p:video>
          </p:childTnLst>
        </p:cTn>
      </p:par>
    </p:tnLst>
  </p:timing>
  <p:extLst>
    <p:ext uri="{E180D4A7-C9FB-4DFB-919C-405C955672EB}">
      <p14:showEvtLst xmlns:p14="http://schemas.microsoft.com/office/powerpoint/2010/main">
        <p14:playEvt time="6548" objId="7"/>
        <p14:stopEvt time="18097" objId="7"/>
      </p14:showEvtLst>
    </p:ext>
  </p:extLs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FB8844-0973-4229-A186-392DF5667CE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0" y="673238"/>
            <a:ext cx="12192000" cy="5492728"/>
          </a:xfrm>
          <a:prstGeom prst="rect">
            <a:avLst/>
          </a:prstGeom>
        </p:spPr>
      </p:pic>
      <p:sp>
        <p:nvSpPr>
          <p:cNvPr id="2" name="Title 1">
            <a:extLst>
              <a:ext uri="{FF2B5EF4-FFF2-40B4-BE49-F238E27FC236}">
                <a16:creationId xmlns:a16="http://schemas.microsoft.com/office/drawing/2014/main" id="{78ACB030-AB04-4ABF-986B-F90D6CC6F2B0}"/>
              </a:ext>
            </a:extLst>
          </p:cNvPr>
          <p:cNvSpPr>
            <a:spLocks noGrp="1"/>
          </p:cNvSpPr>
          <p:nvPr>
            <p:ph type="title"/>
          </p:nvPr>
        </p:nvSpPr>
        <p:spPr/>
        <p:txBody>
          <a:bodyPr/>
          <a:lstStyle/>
          <a:p>
            <a:endParaRPr lang="en-US" dirty="0"/>
          </a:p>
        </p:txBody>
      </p:sp>
      <p:pic>
        <p:nvPicPr>
          <p:cNvPr id="8" name="Picture 7">
            <a:extLst>
              <a:ext uri="{FF2B5EF4-FFF2-40B4-BE49-F238E27FC236}">
                <a16:creationId xmlns:a16="http://schemas.microsoft.com/office/drawing/2014/main" id="{00F3D560-3228-43A4-8E01-A758DC77962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255410" y="-9398"/>
            <a:ext cx="5149433" cy="6858000"/>
          </a:xfrm>
          <a:prstGeom prst="rect">
            <a:avLst/>
          </a:prstGeom>
        </p:spPr>
      </p:pic>
      <p:pic>
        <p:nvPicPr>
          <p:cNvPr id="6" name="Content Placeholder 5">
            <a:extLst>
              <a:ext uri="{FF2B5EF4-FFF2-40B4-BE49-F238E27FC236}">
                <a16:creationId xmlns:a16="http://schemas.microsoft.com/office/drawing/2014/main" id="{05420BDC-6198-4956-8F96-6819A440778A}"/>
              </a:ext>
            </a:extLst>
          </p:cNvPr>
          <p:cNvPicPr>
            <a:picLocks noGrp="1" noChangeAspect="1"/>
          </p:cNvPicPr>
          <p:nvPr>
            <p:ph idx="1"/>
          </p:nvPr>
        </p:nvPicPr>
        <p:blipFill rotWithShape="1">
          <a:blip r:embed="rId6" cstate="email">
            <a:extLst>
              <a:ext uri="{28A0092B-C50C-407E-A947-70E740481C1C}">
                <a14:useLocalDpi xmlns:a14="http://schemas.microsoft.com/office/drawing/2010/main"/>
              </a:ext>
            </a:extLst>
          </a:blip>
          <a:srcRect/>
          <a:stretch/>
        </p:blipFill>
        <p:spPr>
          <a:xfrm>
            <a:off x="2263115" y="9398"/>
            <a:ext cx="7665769" cy="6849886"/>
          </a:xfrm>
        </p:spPr>
      </p:pic>
    </p:spTree>
    <p:custDataLst>
      <p:tags r:id="rId1"/>
    </p:custDataLst>
    <p:extLst>
      <p:ext uri="{BB962C8B-B14F-4D97-AF65-F5344CB8AC3E}">
        <p14:creationId xmlns:p14="http://schemas.microsoft.com/office/powerpoint/2010/main" val="4020781928"/>
      </p:ext>
    </p:extLst>
  </p:cSld>
  <p:clrMapOvr>
    <a:masterClrMapping/>
  </p:clrMapOvr>
  <mc:AlternateContent xmlns:mc="http://schemas.openxmlformats.org/markup-compatibility/2006" xmlns:p14="http://schemas.microsoft.com/office/powerpoint/2010/main">
    <mc:Choice Requires="p14">
      <p:transition spd="slow" p14:dur="2000" advTm="50433"/>
    </mc:Choice>
    <mc:Fallback xmlns="">
      <p:transition spd="slow" advTm="504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21AC-0C03-45E1-ABBF-3DF30B5DE095}"/>
              </a:ext>
            </a:extLst>
          </p:cNvPr>
          <p:cNvSpPr>
            <a:spLocks noGrp="1"/>
          </p:cNvSpPr>
          <p:nvPr>
            <p:ph type="title"/>
          </p:nvPr>
        </p:nvSpPr>
        <p:spPr/>
        <p:txBody>
          <a:bodyPr/>
          <a:lstStyle/>
          <a:p>
            <a:r>
              <a:rPr lang="en-US" dirty="0"/>
              <a:t>Motion Sensing Camera</a:t>
            </a:r>
            <a:br>
              <a:rPr lang="en-US" dirty="0"/>
            </a:br>
            <a:endParaRPr lang="en-US" dirty="0"/>
          </a:p>
        </p:txBody>
      </p:sp>
      <p:sp>
        <p:nvSpPr>
          <p:cNvPr id="3" name="Content Placeholder 2">
            <a:extLst>
              <a:ext uri="{FF2B5EF4-FFF2-40B4-BE49-F238E27FC236}">
                <a16:creationId xmlns:a16="http://schemas.microsoft.com/office/drawing/2014/main" id="{526A89E8-6CC6-4DA6-B179-5C5794102290}"/>
              </a:ext>
            </a:extLst>
          </p:cNvPr>
          <p:cNvSpPr>
            <a:spLocks noGrp="1"/>
          </p:cNvSpPr>
          <p:nvPr>
            <p:ph idx="1"/>
          </p:nvPr>
        </p:nvSpPr>
        <p:spPr>
          <a:xfrm>
            <a:off x="-359664" y="2141537"/>
            <a:ext cx="4436812" cy="4351338"/>
          </a:xfrm>
        </p:spPr>
        <p:txBody>
          <a:bodyPr/>
          <a:lstStyle/>
          <a:p>
            <a:pPr lvl="1"/>
            <a:r>
              <a:rPr lang="en-US" sz="3200" dirty="0"/>
              <a:t>Link river fish ladder</a:t>
            </a:r>
          </a:p>
          <a:p>
            <a:pPr lvl="2"/>
            <a:r>
              <a:rPr lang="en-US" sz="2800" dirty="0"/>
              <a:t>Choke point for entry into UKL</a:t>
            </a:r>
          </a:p>
          <a:p>
            <a:pPr lvl="2"/>
            <a:endParaRPr lang="en-US" sz="2800" dirty="0"/>
          </a:p>
          <a:p>
            <a:pPr lvl="1"/>
            <a:r>
              <a:rPr lang="en-US" sz="3200" dirty="0"/>
              <a:t>Worked with BOR and ODFW to install camera</a:t>
            </a:r>
          </a:p>
          <a:p>
            <a:pPr lvl="1"/>
            <a:endParaRPr lang="en-US" dirty="0"/>
          </a:p>
          <a:p>
            <a:endParaRPr lang="en-US" dirty="0"/>
          </a:p>
        </p:txBody>
      </p:sp>
      <p:pic>
        <p:nvPicPr>
          <p:cNvPr id="6" name="Picture 5">
            <a:extLst>
              <a:ext uri="{FF2B5EF4-FFF2-40B4-BE49-F238E27FC236}">
                <a16:creationId xmlns:a16="http://schemas.microsoft.com/office/drawing/2014/main" id="{3419E152-8BF7-4483-AC66-9342A323FD6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4480560" y="1013098"/>
            <a:ext cx="7355022" cy="5479777"/>
          </a:xfrm>
          <a:prstGeom prst="rect">
            <a:avLst/>
          </a:prstGeom>
        </p:spPr>
      </p:pic>
      <p:pic>
        <p:nvPicPr>
          <p:cNvPr id="7" name="Picture 6" descr="A map of land with white lines&#10;&#10;Description automatically generated">
            <a:extLst>
              <a:ext uri="{FF2B5EF4-FFF2-40B4-BE49-F238E27FC236}">
                <a16:creationId xmlns:a16="http://schemas.microsoft.com/office/drawing/2014/main" id="{C579131F-280B-484E-AC52-56B9030D5F8B}"/>
              </a:ext>
            </a:extLst>
          </p:cNvPr>
          <p:cNvPicPr/>
          <p:nvPr/>
        </p:nvPicPr>
        <p:blipFill rotWithShape="1">
          <a:blip r:embed="rId5" cstate="email">
            <a:extLst>
              <a:ext uri="{28A0092B-C50C-407E-A947-70E740481C1C}">
                <a14:useLocalDpi xmlns:a14="http://schemas.microsoft.com/office/drawing/2010/main"/>
              </a:ext>
            </a:extLst>
          </a:blip>
          <a:srcRect/>
          <a:stretch/>
        </p:blipFill>
        <p:spPr>
          <a:xfrm>
            <a:off x="9541576" y="1627948"/>
            <a:ext cx="2203704" cy="1819657"/>
          </a:xfrm>
          <a:prstGeom prst="rect">
            <a:avLst/>
          </a:prstGeom>
        </p:spPr>
      </p:pic>
      <p:sp>
        <p:nvSpPr>
          <p:cNvPr id="8" name="Star: 5 Points 7">
            <a:extLst>
              <a:ext uri="{FF2B5EF4-FFF2-40B4-BE49-F238E27FC236}">
                <a16:creationId xmlns:a16="http://schemas.microsoft.com/office/drawing/2014/main" id="{4867D949-C8FE-4683-93B1-C2E836FF3BF5}"/>
              </a:ext>
            </a:extLst>
          </p:cNvPr>
          <p:cNvSpPr/>
          <p:nvPr/>
        </p:nvSpPr>
        <p:spPr>
          <a:xfrm>
            <a:off x="10487317" y="2961386"/>
            <a:ext cx="196497" cy="210312"/>
          </a:xfrm>
          <a:prstGeom prst="star5">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632A9F5-2F3E-48B3-B2FE-FB2D853AEDDF}"/>
              </a:ext>
            </a:extLst>
          </p:cNvPr>
          <p:cNvSpPr/>
          <p:nvPr/>
        </p:nvSpPr>
        <p:spPr>
          <a:xfrm>
            <a:off x="9541576" y="1627948"/>
            <a:ext cx="2203704" cy="181965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4" name="Picture 10" descr="Kodak M35 camera yellow - Foto Erhardt">
            <a:extLst>
              <a:ext uri="{FF2B5EF4-FFF2-40B4-BE49-F238E27FC236}">
                <a16:creationId xmlns:a16="http://schemas.microsoft.com/office/drawing/2014/main" id="{2B5ACE26-E76C-438B-AF2A-DD19C401E9AE}"/>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5303521" y="3593592"/>
            <a:ext cx="1293441" cy="71323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66793980"/>
      </p:ext>
    </p:extLst>
  </p:cSld>
  <p:clrMapOvr>
    <a:masterClrMapping/>
  </p:clrMapOvr>
  <mc:AlternateContent xmlns:mc="http://schemas.openxmlformats.org/markup-compatibility/2006" xmlns:p14="http://schemas.microsoft.com/office/powerpoint/2010/main">
    <mc:Choice Requires="p14">
      <p:transition spd="slow" p14:dur="2000" advTm="51397"/>
    </mc:Choice>
    <mc:Fallback xmlns="">
      <p:transition spd="slow" advTm="513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819-B101-4EAB-B1D9-97801C7354D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A9E95A8-E75C-4862-8CF6-577EFA33DB1E}"/>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rot="5400000">
            <a:off x="27902" y="988182"/>
            <a:ext cx="6482377" cy="4861782"/>
          </a:xfrm>
        </p:spPr>
      </p:pic>
      <p:pic>
        <p:nvPicPr>
          <p:cNvPr id="7" name="Picture 6">
            <a:extLst>
              <a:ext uri="{FF2B5EF4-FFF2-40B4-BE49-F238E27FC236}">
                <a16:creationId xmlns:a16="http://schemas.microsoft.com/office/drawing/2014/main" id="{CA05EE46-1275-4362-A576-B6459803E39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a:off x="5584224" y="1113724"/>
            <a:ext cx="6147601" cy="4610701"/>
          </a:xfrm>
          <a:prstGeom prst="rect">
            <a:avLst/>
          </a:prstGeom>
        </p:spPr>
      </p:pic>
    </p:spTree>
    <p:extLst>
      <p:ext uri="{BB962C8B-B14F-4D97-AF65-F5344CB8AC3E}">
        <p14:creationId xmlns:p14="http://schemas.microsoft.com/office/powerpoint/2010/main" val="1000832471"/>
      </p:ext>
    </p:extLst>
  </p:cSld>
  <p:clrMapOvr>
    <a:masterClrMapping/>
  </p:clrMapOvr>
  <mc:AlternateContent xmlns:mc="http://schemas.openxmlformats.org/markup-compatibility/2006" xmlns:p14="http://schemas.microsoft.com/office/powerpoint/2010/main">
    <mc:Choice Requires="p14">
      <p:transition spd="slow" p14:dur="2000" advTm="26217"/>
    </mc:Choice>
    <mc:Fallback xmlns="">
      <p:transition spd="slow" advTm="26217"/>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9B7D-8D4D-4F5A-8ED1-E1ACFE08A99A}"/>
              </a:ext>
            </a:extLst>
          </p:cNvPr>
          <p:cNvSpPr>
            <a:spLocks noGrp="1"/>
          </p:cNvSpPr>
          <p:nvPr>
            <p:ph type="title"/>
          </p:nvPr>
        </p:nvSpPr>
        <p:spPr/>
        <p:txBody>
          <a:bodyPr/>
          <a:lstStyle/>
          <a:p>
            <a:r>
              <a:rPr lang="en-US" dirty="0"/>
              <a:t>Motion Sensing Camera Operations</a:t>
            </a:r>
          </a:p>
        </p:txBody>
      </p:sp>
      <p:sp>
        <p:nvSpPr>
          <p:cNvPr id="3" name="Content Placeholder 2">
            <a:extLst>
              <a:ext uri="{FF2B5EF4-FFF2-40B4-BE49-F238E27FC236}">
                <a16:creationId xmlns:a16="http://schemas.microsoft.com/office/drawing/2014/main" id="{912A8EA7-45D4-4BFD-B63C-8153CFBF0E44}"/>
              </a:ext>
            </a:extLst>
          </p:cNvPr>
          <p:cNvSpPr>
            <a:spLocks noGrp="1"/>
          </p:cNvSpPr>
          <p:nvPr>
            <p:ph idx="1"/>
          </p:nvPr>
        </p:nvSpPr>
        <p:spPr>
          <a:xfrm>
            <a:off x="838200" y="1359568"/>
            <a:ext cx="6140116" cy="4817395"/>
          </a:xfrm>
        </p:spPr>
        <p:txBody>
          <a:bodyPr/>
          <a:lstStyle/>
          <a:p>
            <a:endParaRPr lang="en-US" dirty="0"/>
          </a:p>
          <a:p>
            <a:r>
              <a:rPr lang="en-US" dirty="0"/>
              <a:t>Camera operational 11/1/24 to 1/2/2025</a:t>
            </a:r>
          </a:p>
          <a:p>
            <a:r>
              <a:rPr lang="en-US" dirty="0"/>
              <a:t>Only daytime footage evaluated </a:t>
            </a:r>
          </a:p>
          <a:p>
            <a:pPr lvl="1"/>
            <a:r>
              <a:rPr lang="en-US" dirty="0"/>
              <a:t>More fish likely moved through ladder at night</a:t>
            </a:r>
          </a:p>
          <a:p>
            <a:r>
              <a:rPr lang="en-US" dirty="0"/>
              <a:t>15 large fish </a:t>
            </a:r>
          </a:p>
          <a:p>
            <a:pPr lvl="1"/>
            <a:r>
              <a:rPr lang="en-US" dirty="0"/>
              <a:t>4 confirmed salmonids</a:t>
            </a:r>
          </a:p>
          <a:p>
            <a:pPr lvl="1"/>
            <a:endParaRPr lang="en-US" dirty="0"/>
          </a:p>
          <a:p>
            <a:r>
              <a:rPr lang="en-US" dirty="0"/>
              <a:t>No fish had PIT or radio tags</a:t>
            </a:r>
          </a:p>
          <a:p>
            <a:pPr marL="457200" lvl="1" indent="0">
              <a:buNone/>
            </a:pPr>
            <a:endParaRPr lang="en-US" dirty="0"/>
          </a:p>
          <a:p>
            <a:endParaRPr lang="en-US" dirty="0"/>
          </a:p>
        </p:txBody>
      </p:sp>
      <p:pic>
        <p:nvPicPr>
          <p:cNvPr id="4" name="Picture 3">
            <a:extLst>
              <a:ext uri="{FF2B5EF4-FFF2-40B4-BE49-F238E27FC236}">
                <a16:creationId xmlns:a16="http://schemas.microsoft.com/office/drawing/2014/main" id="{043DF573-F227-4AA9-A8B7-9EAE160231A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38683" y="1359568"/>
            <a:ext cx="4066794" cy="5422392"/>
          </a:xfrm>
          <a:prstGeom prst="rect">
            <a:avLst/>
          </a:prstGeom>
        </p:spPr>
      </p:pic>
      <p:sp>
        <p:nvSpPr>
          <p:cNvPr id="5" name="Rectangle 4">
            <a:extLst>
              <a:ext uri="{FF2B5EF4-FFF2-40B4-BE49-F238E27FC236}">
                <a16:creationId xmlns:a16="http://schemas.microsoft.com/office/drawing/2014/main" id="{D0CEB028-27B4-4F89-9792-A38E6DCFA8F3}"/>
              </a:ext>
            </a:extLst>
          </p:cNvPr>
          <p:cNvSpPr/>
          <p:nvPr/>
        </p:nvSpPr>
        <p:spPr>
          <a:xfrm>
            <a:off x="8458200" y="1690688"/>
            <a:ext cx="1239253" cy="3807744"/>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7135639"/>
      </p:ext>
    </p:extLst>
  </p:cSld>
  <p:clrMapOvr>
    <a:masterClrMapping/>
  </p:clrMapOvr>
  <mc:AlternateContent xmlns:mc="http://schemas.openxmlformats.org/markup-compatibility/2006" xmlns:p14="http://schemas.microsoft.com/office/powerpoint/2010/main">
    <mc:Choice Requires="p14">
      <p:transition spd="slow" p14:dur="2000" advTm="54030"/>
    </mc:Choice>
    <mc:Fallback xmlns="">
      <p:transition spd="slow" advTm="5403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1C99B-F99B-47A2-A541-717C1ABF6A5D}"/>
              </a:ext>
            </a:extLst>
          </p:cNvPr>
          <p:cNvSpPr>
            <a:spLocks noGrp="1"/>
          </p:cNvSpPr>
          <p:nvPr>
            <p:ph type="title"/>
          </p:nvPr>
        </p:nvSpPr>
        <p:spPr/>
        <p:txBody>
          <a:bodyPr/>
          <a:lstStyle/>
          <a:p>
            <a:endParaRPr lang="en-US"/>
          </a:p>
        </p:txBody>
      </p:sp>
      <p:pic>
        <p:nvPicPr>
          <p:cNvPr id="7" name="Untitled video">
            <a:hlinkClick r:id="" action="ppaction://media"/>
            <a:extLst>
              <a:ext uri="{FF2B5EF4-FFF2-40B4-BE49-F238E27FC236}">
                <a16:creationId xmlns:a16="http://schemas.microsoft.com/office/drawing/2014/main" id="{7AB3070A-D4F2-4930-A865-D80314F6B79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228056" y="1139825"/>
            <a:ext cx="7735887" cy="4351338"/>
          </a:xfrm>
        </p:spPr>
      </p:pic>
    </p:spTree>
    <p:extLst>
      <p:ext uri="{BB962C8B-B14F-4D97-AF65-F5344CB8AC3E}">
        <p14:creationId xmlns:p14="http://schemas.microsoft.com/office/powerpoint/2010/main" val="403891853"/>
      </p:ext>
    </p:extLst>
  </p:cSld>
  <p:clrMapOvr>
    <a:masterClrMapping/>
  </p:clrMapOvr>
  <mc:AlternateContent xmlns:mc="http://schemas.openxmlformats.org/markup-compatibility/2006" xmlns:p14="http://schemas.microsoft.com/office/powerpoint/2010/main">
    <mc:Choice Requires="p14">
      <p:transition spd="slow" p14:dur="2000" advTm="26767"/>
    </mc:Choice>
    <mc:Fallback xmlns="">
      <p:transition spd="slow" advTm="26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4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extLst>
    <p:ext uri="{E180D4A7-C9FB-4DFB-919C-405C955672EB}">
      <p14:showEvtLst xmlns:p14="http://schemas.microsoft.com/office/powerpoint/2010/main">
        <p14:playEvt time="627" objId="7"/>
        <p14:stopEvt time="15295" objId="7"/>
      </p14:showEvtLst>
    </p:ext>
  </p:extLs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5AC76-4E64-4894-B4F3-987B64981C9D}"/>
              </a:ext>
            </a:extLst>
          </p:cNvPr>
          <p:cNvSpPr>
            <a:spLocks noGrp="1"/>
          </p:cNvSpPr>
          <p:nvPr>
            <p:ph type="title"/>
          </p:nvPr>
        </p:nvSpPr>
        <p:spPr/>
        <p:txBody>
          <a:bodyPr/>
          <a:lstStyle/>
          <a:p>
            <a:endParaRPr lang="en-US"/>
          </a:p>
        </p:txBody>
      </p:sp>
      <p:pic>
        <p:nvPicPr>
          <p:cNvPr id="5" name="Picture 4">
            <a:extLst>
              <a:ext uri="{FF2B5EF4-FFF2-40B4-BE49-F238E27FC236}">
                <a16:creationId xmlns:a16="http://schemas.microsoft.com/office/drawing/2014/main" id="{DC640DAA-236B-464D-AAA3-7B56B791D279}"/>
              </a:ext>
            </a:extLst>
          </p:cNvPr>
          <p:cNvPicPr/>
          <p:nvPr/>
        </p:nvPicPr>
        <p:blipFill rotWithShape="1">
          <a:blip r:embed="rId3" cstate="email">
            <a:extLst>
              <a:ext uri="{28A0092B-C50C-407E-A947-70E740481C1C}">
                <a14:useLocalDpi xmlns:a14="http://schemas.microsoft.com/office/drawing/2010/main"/>
              </a:ext>
            </a:extLst>
          </a:blip>
          <a:srcRect/>
          <a:stretch/>
        </p:blipFill>
        <p:spPr bwMode="auto">
          <a:xfrm>
            <a:off x="0" y="2356644"/>
            <a:ext cx="5327382" cy="3055615"/>
          </a:xfrm>
          <a:prstGeom prst="rect">
            <a:avLst/>
          </a:prstGeom>
          <a:ln>
            <a:noFill/>
          </a:ln>
          <a:extLst>
            <a:ext uri="{53640926-AAD7-44D8-BBD7-CCE9431645EC}">
              <a14:shadowObscured xmlns:a14="http://schemas.microsoft.com/office/drawing/2010/main"/>
            </a:ext>
          </a:extLst>
        </p:spPr>
      </p:pic>
      <p:pic>
        <p:nvPicPr>
          <p:cNvPr id="6" name="Content Placeholder 5">
            <a:extLst>
              <a:ext uri="{FF2B5EF4-FFF2-40B4-BE49-F238E27FC236}">
                <a16:creationId xmlns:a16="http://schemas.microsoft.com/office/drawing/2014/main" id="{A5543835-472D-49E1-880A-6B9A7DD57950}"/>
              </a:ext>
            </a:extLst>
          </p:cNvPr>
          <p:cNvPicPr>
            <a:picLocks noGrp="1"/>
          </p:cNvPicPr>
          <p:nvPr>
            <p:ph idx="1"/>
          </p:nvPr>
        </p:nvPicPr>
        <p:blipFill rotWithShape="1">
          <a:blip r:embed="rId4" cstate="email">
            <a:extLst>
              <a:ext uri="{28A0092B-C50C-407E-A947-70E740481C1C}">
                <a14:useLocalDpi xmlns:a14="http://schemas.microsoft.com/office/drawing/2010/main"/>
              </a:ext>
            </a:extLst>
          </a:blip>
          <a:srcRect/>
          <a:stretch/>
        </p:blipFill>
        <p:spPr bwMode="auto">
          <a:xfrm>
            <a:off x="6096000" y="365126"/>
            <a:ext cx="5857858" cy="334190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5621101"/>
      </p:ext>
    </p:extLst>
  </p:cSld>
  <p:clrMapOvr>
    <a:masterClrMapping/>
  </p:clrMapOvr>
  <mc:AlternateContent xmlns:mc="http://schemas.openxmlformats.org/markup-compatibility/2006" xmlns:p14="http://schemas.microsoft.com/office/powerpoint/2010/main">
    <mc:Choice Requires="p14">
      <p:transition spd="slow" p14:dur="2000" advTm="61900"/>
    </mc:Choice>
    <mc:Fallback xmlns="">
      <p:transition spd="slow" advTm="6190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6C6D1-0292-4313-A478-A923F10CA86F}"/>
              </a:ext>
            </a:extLst>
          </p:cNvPr>
          <p:cNvSpPr>
            <a:spLocks noGrp="1"/>
          </p:cNvSpPr>
          <p:nvPr>
            <p:ph type="title"/>
          </p:nvPr>
        </p:nvSpPr>
        <p:spPr/>
        <p:txBody>
          <a:bodyPr/>
          <a:lstStyle/>
          <a:p>
            <a:r>
              <a:rPr lang="en-US" dirty="0"/>
              <a:t>Visual Surveys Upstream UKL</a:t>
            </a:r>
            <a:br>
              <a:rPr lang="en-US" dirty="0"/>
            </a:br>
            <a:endParaRPr lang="en-US" dirty="0"/>
          </a:p>
        </p:txBody>
      </p:sp>
      <p:sp>
        <p:nvSpPr>
          <p:cNvPr id="3" name="Content Placeholder 2">
            <a:extLst>
              <a:ext uri="{FF2B5EF4-FFF2-40B4-BE49-F238E27FC236}">
                <a16:creationId xmlns:a16="http://schemas.microsoft.com/office/drawing/2014/main" id="{ECCD959D-0EDF-4EFC-8373-3D327763B9B7}"/>
              </a:ext>
            </a:extLst>
          </p:cNvPr>
          <p:cNvSpPr>
            <a:spLocks noGrp="1"/>
          </p:cNvSpPr>
          <p:nvPr>
            <p:ph idx="1"/>
          </p:nvPr>
        </p:nvSpPr>
        <p:spPr>
          <a:xfrm>
            <a:off x="0" y="1312380"/>
            <a:ext cx="5435362" cy="5507392"/>
          </a:xfrm>
        </p:spPr>
        <p:txBody>
          <a:bodyPr>
            <a:normAutofit/>
          </a:bodyPr>
          <a:lstStyle/>
          <a:p>
            <a:pPr lvl="1"/>
            <a:r>
              <a:rPr lang="en-US" sz="3200" dirty="0"/>
              <a:t>Stand up paddle boarding</a:t>
            </a:r>
          </a:p>
          <a:p>
            <a:pPr lvl="2"/>
            <a:r>
              <a:rPr lang="en-US" sz="2800" dirty="0"/>
              <a:t>Most habitat lentic and/or gin clear</a:t>
            </a:r>
          </a:p>
          <a:p>
            <a:pPr lvl="2"/>
            <a:r>
              <a:rPr lang="en-US" sz="2800" dirty="0"/>
              <a:t>SUP provide better vantage point than rafts or kayaks.</a:t>
            </a:r>
          </a:p>
          <a:p>
            <a:pPr lvl="1"/>
            <a:r>
              <a:rPr lang="en-US" sz="3200" dirty="0"/>
              <a:t>Snorkel surveys</a:t>
            </a:r>
          </a:p>
          <a:p>
            <a:pPr lvl="2"/>
            <a:r>
              <a:rPr lang="en-US" sz="2800" dirty="0"/>
              <a:t>Difficult due to large spawning </a:t>
            </a:r>
            <a:r>
              <a:rPr lang="en-US" sz="2800" dirty="0" err="1"/>
              <a:t>redband</a:t>
            </a:r>
            <a:endParaRPr lang="en-US" sz="2800" dirty="0"/>
          </a:p>
          <a:p>
            <a:pPr lvl="2"/>
            <a:r>
              <a:rPr lang="en-US" sz="2800" dirty="0"/>
              <a:t>Salmon </a:t>
            </a:r>
            <a:r>
              <a:rPr lang="en-US" sz="2800" dirty="0" err="1"/>
              <a:t>redds</a:t>
            </a:r>
            <a:r>
              <a:rPr lang="en-US" sz="2800" dirty="0"/>
              <a:t> indistinguishable from </a:t>
            </a:r>
            <a:r>
              <a:rPr lang="en-US" sz="2800" dirty="0" err="1"/>
              <a:t>redband</a:t>
            </a:r>
            <a:r>
              <a:rPr lang="en-US" sz="2800" dirty="0"/>
              <a:t> </a:t>
            </a:r>
            <a:r>
              <a:rPr lang="en-US" sz="2800" dirty="0" err="1"/>
              <a:t>redds</a:t>
            </a:r>
            <a:endParaRPr lang="en-US" sz="2800" dirty="0"/>
          </a:p>
        </p:txBody>
      </p:sp>
      <p:pic>
        <p:nvPicPr>
          <p:cNvPr id="4" name="Picture 3">
            <a:extLst>
              <a:ext uri="{FF2B5EF4-FFF2-40B4-BE49-F238E27FC236}">
                <a16:creationId xmlns:a16="http://schemas.microsoft.com/office/drawing/2014/main" id="{EEAE4CBF-DD78-4B90-AB7E-8A8F96A53FD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25124" y="1253330"/>
            <a:ext cx="6237649" cy="4678237"/>
          </a:xfrm>
          <a:prstGeom prst="rect">
            <a:avLst/>
          </a:prstGeom>
        </p:spPr>
      </p:pic>
    </p:spTree>
    <p:extLst>
      <p:ext uri="{BB962C8B-B14F-4D97-AF65-F5344CB8AC3E}">
        <p14:creationId xmlns:p14="http://schemas.microsoft.com/office/powerpoint/2010/main" val="2821474786"/>
      </p:ext>
    </p:extLst>
  </p:cSld>
  <p:clrMapOvr>
    <a:masterClrMapping/>
  </p:clrMapOvr>
  <mc:AlternateContent xmlns:mc="http://schemas.openxmlformats.org/markup-compatibility/2006" xmlns:p14="http://schemas.microsoft.com/office/powerpoint/2010/main">
    <mc:Choice Requires="p14">
      <p:transition spd="slow" p14:dur="2000" advTm="86041"/>
    </mc:Choice>
    <mc:Fallback xmlns="">
      <p:transition spd="slow" advTm="86041"/>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759F3-DD1A-41C7-8AA0-8E8DC9A3983D}"/>
              </a:ext>
            </a:extLst>
          </p:cNvPr>
          <p:cNvSpPr>
            <a:spLocks noGrp="1"/>
          </p:cNvSpPr>
          <p:nvPr>
            <p:ph type="title"/>
          </p:nvPr>
        </p:nvSpPr>
        <p:spPr/>
        <p:txBody>
          <a:bodyPr/>
          <a:lstStyle/>
          <a:p>
            <a:r>
              <a:rPr lang="en-US" dirty="0"/>
              <a:t>Visual Surveys</a:t>
            </a:r>
          </a:p>
        </p:txBody>
      </p:sp>
      <p:sp>
        <p:nvSpPr>
          <p:cNvPr id="3" name="Content Placeholder 2">
            <a:extLst>
              <a:ext uri="{FF2B5EF4-FFF2-40B4-BE49-F238E27FC236}">
                <a16:creationId xmlns:a16="http://schemas.microsoft.com/office/drawing/2014/main" id="{2156C99E-60D5-43A7-930C-F67DC77CECD9}"/>
              </a:ext>
            </a:extLst>
          </p:cNvPr>
          <p:cNvSpPr>
            <a:spLocks noGrp="1"/>
          </p:cNvSpPr>
          <p:nvPr>
            <p:ph idx="1"/>
          </p:nvPr>
        </p:nvSpPr>
        <p:spPr>
          <a:xfrm>
            <a:off x="278802" y="1868656"/>
            <a:ext cx="3348789" cy="4351338"/>
          </a:xfrm>
        </p:spPr>
        <p:txBody>
          <a:bodyPr/>
          <a:lstStyle/>
          <a:p>
            <a:r>
              <a:rPr lang="en-US" dirty="0"/>
              <a:t>63.8 km of 598.8 km habitat surveyed</a:t>
            </a:r>
          </a:p>
          <a:p>
            <a:endParaRPr lang="en-US" dirty="0"/>
          </a:p>
          <a:p>
            <a:r>
              <a:rPr lang="en-US" dirty="0"/>
              <a:t>11% of stream habitat surveyed</a:t>
            </a:r>
          </a:p>
          <a:p>
            <a:endParaRPr lang="en-US" dirty="0"/>
          </a:p>
          <a:p>
            <a:endParaRPr lang="en-US" dirty="0"/>
          </a:p>
        </p:txBody>
      </p:sp>
      <p:pic>
        <p:nvPicPr>
          <p:cNvPr id="4" name="Picture 3">
            <a:extLst>
              <a:ext uri="{FF2B5EF4-FFF2-40B4-BE49-F238E27FC236}">
                <a16:creationId xmlns:a16="http://schemas.microsoft.com/office/drawing/2014/main" id="{40BE3184-4EE7-4786-B755-7093FFE8AE7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691659" y="1690688"/>
            <a:ext cx="8417064" cy="4529306"/>
          </a:xfrm>
          <a:prstGeom prst="rect">
            <a:avLst/>
          </a:prstGeom>
        </p:spPr>
      </p:pic>
    </p:spTree>
    <p:extLst>
      <p:ext uri="{BB962C8B-B14F-4D97-AF65-F5344CB8AC3E}">
        <p14:creationId xmlns:p14="http://schemas.microsoft.com/office/powerpoint/2010/main" val="2379882328"/>
      </p:ext>
    </p:extLst>
  </p:cSld>
  <p:clrMapOvr>
    <a:masterClrMapping/>
  </p:clrMapOvr>
  <mc:AlternateContent xmlns:mc="http://schemas.openxmlformats.org/markup-compatibility/2006" xmlns:p14="http://schemas.microsoft.com/office/powerpoint/2010/main">
    <mc:Choice Requires="p14">
      <p:transition spd="slow" p14:dur="2000" advTm="31845"/>
    </mc:Choice>
    <mc:Fallback xmlns="">
      <p:transition spd="slow" advTm="31845"/>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33AE-D8BC-47E3-87CE-071D298EE0B4}"/>
              </a:ext>
            </a:extLst>
          </p:cNvPr>
          <p:cNvSpPr>
            <a:spLocks noGrp="1"/>
          </p:cNvSpPr>
          <p:nvPr>
            <p:ph type="title"/>
          </p:nvPr>
        </p:nvSpPr>
        <p:spPr/>
        <p:txBody>
          <a:bodyPr/>
          <a:lstStyle/>
          <a:p>
            <a:r>
              <a:rPr lang="en-US" dirty="0"/>
              <a:t>Visual Surveys</a:t>
            </a:r>
          </a:p>
        </p:txBody>
      </p:sp>
      <p:sp>
        <p:nvSpPr>
          <p:cNvPr id="3" name="Content Placeholder 2">
            <a:extLst>
              <a:ext uri="{FF2B5EF4-FFF2-40B4-BE49-F238E27FC236}">
                <a16:creationId xmlns:a16="http://schemas.microsoft.com/office/drawing/2014/main" id="{336C95A5-0225-437B-A0C3-DC76C8A61BE5}"/>
              </a:ext>
            </a:extLst>
          </p:cNvPr>
          <p:cNvSpPr>
            <a:spLocks noGrp="1"/>
          </p:cNvSpPr>
          <p:nvPr>
            <p:ph idx="1"/>
          </p:nvPr>
        </p:nvSpPr>
        <p:spPr>
          <a:xfrm>
            <a:off x="838200" y="1825625"/>
            <a:ext cx="4203032" cy="4351338"/>
          </a:xfrm>
        </p:spPr>
        <p:txBody>
          <a:bodyPr>
            <a:normAutofit lnSpcReduction="10000"/>
          </a:bodyPr>
          <a:lstStyle/>
          <a:p>
            <a:r>
              <a:rPr lang="en-US" dirty="0"/>
              <a:t>No Chinook salmon were observed during visual surveys</a:t>
            </a:r>
          </a:p>
          <a:p>
            <a:endParaRPr lang="en-US" dirty="0"/>
          </a:p>
          <a:p>
            <a:r>
              <a:rPr lang="en-US" dirty="0"/>
              <a:t>Despite numerous public reports of Spawning salmon none were detected</a:t>
            </a:r>
          </a:p>
          <a:p>
            <a:pPr lvl="2"/>
            <a:r>
              <a:rPr lang="en-US" dirty="0"/>
              <a:t>Highlights challenges associated with the public identifying </a:t>
            </a:r>
            <a:r>
              <a:rPr lang="en-US" dirty="0" err="1"/>
              <a:t>redband</a:t>
            </a:r>
            <a:r>
              <a:rPr lang="en-US" dirty="0"/>
              <a:t> vs chinook salmon </a:t>
            </a:r>
          </a:p>
        </p:txBody>
      </p:sp>
      <p:pic>
        <p:nvPicPr>
          <p:cNvPr id="4" name="Content Placeholder 4">
            <a:extLst>
              <a:ext uri="{FF2B5EF4-FFF2-40B4-BE49-F238E27FC236}">
                <a16:creationId xmlns:a16="http://schemas.microsoft.com/office/drawing/2014/main" id="{272C99CE-8608-4F35-B71A-EDBF29003CF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5322550" y="1497393"/>
            <a:ext cx="6521400" cy="4891050"/>
          </a:xfrm>
          <a:prstGeom prst="rect">
            <a:avLst/>
          </a:prstGeom>
        </p:spPr>
      </p:pic>
    </p:spTree>
    <p:extLst>
      <p:ext uri="{BB962C8B-B14F-4D97-AF65-F5344CB8AC3E}">
        <p14:creationId xmlns:p14="http://schemas.microsoft.com/office/powerpoint/2010/main" val="666395835"/>
      </p:ext>
    </p:extLst>
  </p:cSld>
  <p:clrMapOvr>
    <a:masterClrMapping/>
  </p:clrMapOvr>
  <mc:AlternateContent xmlns:mc="http://schemas.openxmlformats.org/markup-compatibility/2006" xmlns:p14="http://schemas.microsoft.com/office/powerpoint/2010/main">
    <mc:Choice Requires="p14">
      <p:transition spd="slow" p14:dur="2000" advTm="23488"/>
    </mc:Choice>
    <mc:Fallback xmlns="">
      <p:transition spd="slow" advTm="23488"/>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F724-8A77-488E-885D-15780A289DBC}"/>
              </a:ext>
            </a:extLst>
          </p:cNvPr>
          <p:cNvSpPr>
            <a:spLocks noGrp="1"/>
          </p:cNvSpPr>
          <p:nvPr>
            <p:ph type="title"/>
          </p:nvPr>
        </p:nvSpPr>
        <p:spPr/>
        <p:txBody>
          <a:bodyPr/>
          <a:lstStyle/>
          <a:p>
            <a:r>
              <a:rPr lang="en-US" dirty="0"/>
              <a:t>Visual Surveys Downstream UKL</a:t>
            </a:r>
          </a:p>
        </p:txBody>
      </p:sp>
      <p:sp>
        <p:nvSpPr>
          <p:cNvPr id="3" name="Content Placeholder 2">
            <a:extLst>
              <a:ext uri="{FF2B5EF4-FFF2-40B4-BE49-F238E27FC236}">
                <a16:creationId xmlns:a16="http://schemas.microsoft.com/office/drawing/2014/main" id="{2370DBEE-B5CE-4B69-B9F5-BC742A5998F0}"/>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164F3241-AD03-4CE0-B7C3-6EC8F0C60F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957430" y="1690688"/>
            <a:ext cx="9068697" cy="5059380"/>
          </a:xfrm>
          <a:prstGeom prst="rect">
            <a:avLst/>
          </a:prstGeom>
        </p:spPr>
      </p:pic>
    </p:spTree>
    <p:extLst>
      <p:ext uri="{BB962C8B-B14F-4D97-AF65-F5344CB8AC3E}">
        <p14:creationId xmlns:p14="http://schemas.microsoft.com/office/powerpoint/2010/main" val="20240263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76122-E9D9-4774-9480-90488C8FE23C}"/>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52C61C67-3226-40D1-92C7-3849CD83FD56}"/>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157811" y="57102"/>
            <a:ext cx="12034189" cy="6743796"/>
          </a:xfrm>
          <a:prstGeom prst="rect">
            <a:avLst/>
          </a:prstGeom>
        </p:spPr>
      </p:pic>
    </p:spTree>
    <p:extLst>
      <p:ext uri="{BB962C8B-B14F-4D97-AF65-F5344CB8AC3E}">
        <p14:creationId xmlns:p14="http://schemas.microsoft.com/office/powerpoint/2010/main" val="12414841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C1BCE-56E5-4A0A-8950-E7EAB7B26E76}"/>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89E87A24-E9A7-4DDE-B776-560B0E28036F}"/>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FE9F14F-7487-4149-B9B9-9910E1CEEF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71139" y="79053"/>
            <a:ext cx="10768406" cy="6699894"/>
          </a:xfrm>
          <a:prstGeom prst="rect">
            <a:avLst/>
          </a:prstGeom>
        </p:spPr>
      </p:pic>
    </p:spTree>
    <p:extLst>
      <p:ext uri="{BB962C8B-B14F-4D97-AF65-F5344CB8AC3E}">
        <p14:creationId xmlns:p14="http://schemas.microsoft.com/office/powerpoint/2010/main" val="301759093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45A80-9046-4AC9-B12E-6CF40AAAE7F3}"/>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3926F1DE-5431-4FB9-92BF-9269226E23C6}"/>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E950EDE6-2A2F-43FF-A34E-4B813B6A90D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 y="0"/>
            <a:ext cx="12051925" cy="6858000"/>
          </a:xfrm>
          <a:prstGeom prst="rect">
            <a:avLst/>
          </a:prstGeom>
        </p:spPr>
      </p:pic>
    </p:spTree>
    <p:extLst>
      <p:ext uri="{BB962C8B-B14F-4D97-AF65-F5344CB8AC3E}">
        <p14:creationId xmlns:p14="http://schemas.microsoft.com/office/powerpoint/2010/main" val="354752648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5CE1F-37F1-479F-87B9-B32ED4E370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79D1D5-0072-4625-989C-C352395FF80E}"/>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CBD42159-162B-4287-A287-68D4B3A28EE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25163" y="0"/>
            <a:ext cx="11966837" cy="6682121"/>
          </a:xfrm>
          <a:prstGeom prst="rect">
            <a:avLst/>
          </a:prstGeom>
        </p:spPr>
      </p:pic>
    </p:spTree>
    <p:extLst>
      <p:ext uri="{BB962C8B-B14F-4D97-AF65-F5344CB8AC3E}">
        <p14:creationId xmlns:p14="http://schemas.microsoft.com/office/powerpoint/2010/main" val="304902638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DE04-DF24-424D-B6B5-E49A752B5BB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88FF3A3-CC74-495C-87A1-C1ACA31A567D}"/>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3C107B4F-5667-453F-804F-A1C804331FD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0"/>
            <a:ext cx="12222332" cy="6755802"/>
          </a:xfrm>
          <a:prstGeom prst="rect">
            <a:avLst/>
          </a:prstGeom>
        </p:spPr>
      </p:pic>
    </p:spTree>
    <p:extLst>
      <p:ext uri="{BB962C8B-B14F-4D97-AF65-F5344CB8AC3E}">
        <p14:creationId xmlns:p14="http://schemas.microsoft.com/office/powerpoint/2010/main" val="26274766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D81AC-D1FD-468C-82F4-52499F4FEEA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3F45EC1-60FE-4679-A4E6-598FB52A18B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4B3BE8A3-F3F7-41D7-A583-A3C03339956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6061" y="17239"/>
            <a:ext cx="12041377" cy="6822601"/>
          </a:xfrm>
          <a:prstGeom prst="rect">
            <a:avLst/>
          </a:prstGeom>
        </p:spPr>
      </p:pic>
    </p:spTree>
    <p:extLst>
      <p:ext uri="{BB962C8B-B14F-4D97-AF65-F5344CB8AC3E}">
        <p14:creationId xmlns:p14="http://schemas.microsoft.com/office/powerpoint/2010/main" val="209849055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35CA7-7A91-4B6E-ADB3-298E4FFB3FDD}"/>
              </a:ext>
            </a:extLst>
          </p:cNvPr>
          <p:cNvSpPr>
            <a:spLocks noGrp="1"/>
          </p:cNvSpPr>
          <p:nvPr>
            <p:ph type="title"/>
          </p:nvPr>
        </p:nvSpPr>
        <p:spPr>
          <a:xfrm>
            <a:off x="614464" y="363874"/>
            <a:ext cx="10515600" cy="1325563"/>
          </a:xfrm>
        </p:spPr>
        <p:txBody>
          <a:bodyPr/>
          <a:lstStyle/>
          <a:p>
            <a:r>
              <a:rPr lang="en-US" dirty="0"/>
              <a:t>Moving Forward</a:t>
            </a:r>
          </a:p>
        </p:txBody>
      </p:sp>
      <p:sp>
        <p:nvSpPr>
          <p:cNvPr id="3" name="Content Placeholder 2">
            <a:extLst>
              <a:ext uri="{FF2B5EF4-FFF2-40B4-BE49-F238E27FC236}">
                <a16:creationId xmlns:a16="http://schemas.microsoft.com/office/drawing/2014/main" id="{1D96C430-7662-42D3-B698-7CBBD6E652F1}"/>
              </a:ext>
            </a:extLst>
          </p:cNvPr>
          <p:cNvSpPr>
            <a:spLocks noGrp="1"/>
          </p:cNvSpPr>
          <p:nvPr>
            <p:ph idx="1"/>
          </p:nvPr>
        </p:nvSpPr>
        <p:spPr>
          <a:xfrm>
            <a:off x="254540" y="1582433"/>
            <a:ext cx="6200274" cy="4351338"/>
          </a:xfrm>
        </p:spPr>
        <p:txBody>
          <a:bodyPr/>
          <a:lstStyle/>
          <a:p>
            <a:r>
              <a:rPr lang="en-US" dirty="0"/>
              <a:t>Video weir</a:t>
            </a:r>
          </a:p>
          <a:p>
            <a:pPr lvl="1"/>
            <a:r>
              <a:rPr lang="en-US" dirty="0"/>
              <a:t>Spencer Creek</a:t>
            </a:r>
          </a:p>
          <a:p>
            <a:pPr lvl="1"/>
            <a:r>
              <a:rPr lang="en-US" dirty="0"/>
              <a:t>Link River fish Ladder</a:t>
            </a:r>
          </a:p>
          <a:p>
            <a:pPr lvl="2"/>
            <a:r>
              <a:rPr lang="en-US" dirty="0"/>
              <a:t>Species specific escapement</a:t>
            </a:r>
          </a:p>
          <a:p>
            <a:pPr lvl="2"/>
            <a:r>
              <a:rPr lang="en-US" dirty="0"/>
              <a:t>Would signal when anadromous fish enter UKL</a:t>
            </a:r>
          </a:p>
          <a:p>
            <a:r>
              <a:rPr lang="en-US" dirty="0"/>
              <a:t>Oregon tangle netting for anadromous tagging</a:t>
            </a:r>
          </a:p>
          <a:p>
            <a:pPr lvl="1"/>
            <a:r>
              <a:rPr lang="en-US" dirty="0"/>
              <a:t>Increase sampling effort to get tags in anadromous fish</a:t>
            </a:r>
          </a:p>
        </p:txBody>
      </p:sp>
      <p:pic>
        <p:nvPicPr>
          <p:cNvPr id="5" name="Picture 4">
            <a:extLst>
              <a:ext uri="{FF2B5EF4-FFF2-40B4-BE49-F238E27FC236}">
                <a16:creationId xmlns:a16="http://schemas.microsoft.com/office/drawing/2014/main" id="{5FAAED4A-DB38-4CE9-AF7D-C0A4D890438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6348921" y="860899"/>
            <a:ext cx="6108967" cy="4581725"/>
          </a:xfrm>
          <a:prstGeom prst="rect">
            <a:avLst/>
          </a:prstGeom>
        </p:spPr>
      </p:pic>
    </p:spTree>
    <p:extLst>
      <p:ext uri="{BB962C8B-B14F-4D97-AF65-F5344CB8AC3E}">
        <p14:creationId xmlns:p14="http://schemas.microsoft.com/office/powerpoint/2010/main" val="2441555567"/>
      </p:ext>
    </p:extLst>
  </p:cSld>
  <p:clrMapOvr>
    <a:masterClrMapping/>
  </p:clrMapOvr>
  <mc:AlternateContent xmlns:mc="http://schemas.openxmlformats.org/markup-compatibility/2006" xmlns:p14="http://schemas.microsoft.com/office/powerpoint/2010/main">
    <mc:Choice Requires="p14">
      <p:transition spd="slow" p14:dur="2000" advTm="47021"/>
    </mc:Choice>
    <mc:Fallback xmlns="">
      <p:transition spd="slow" advTm="47021"/>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6B6B0-4188-4595-94D2-76F8F94C2DFC}"/>
              </a:ext>
            </a:extLst>
          </p:cNvPr>
          <p:cNvSpPr>
            <a:spLocks noGrp="1"/>
          </p:cNvSpPr>
          <p:nvPr>
            <p:ph type="title"/>
          </p:nvPr>
        </p:nvSpPr>
        <p:spPr>
          <a:xfrm>
            <a:off x="252920" y="486071"/>
            <a:ext cx="10515600" cy="1325563"/>
          </a:xfrm>
        </p:spPr>
        <p:txBody>
          <a:bodyPr>
            <a:normAutofit/>
          </a:bodyPr>
          <a:lstStyle/>
          <a:p>
            <a:r>
              <a:rPr lang="en-US" sz="5400" dirty="0"/>
              <a:t>Special Thanks </a:t>
            </a:r>
          </a:p>
        </p:txBody>
      </p:sp>
      <p:pic>
        <p:nvPicPr>
          <p:cNvPr id="5" name="Picture 4">
            <a:extLst>
              <a:ext uri="{FF2B5EF4-FFF2-40B4-BE49-F238E27FC236}">
                <a16:creationId xmlns:a16="http://schemas.microsoft.com/office/drawing/2014/main" id="{A28E062C-8617-4BF7-96B7-FF71AF78CC6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252950" y="1442976"/>
            <a:ext cx="3115041" cy="1900477"/>
          </a:xfrm>
          <a:prstGeom prst="rect">
            <a:avLst/>
          </a:prstGeom>
        </p:spPr>
      </p:pic>
      <p:pic>
        <p:nvPicPr>
          <p:cNvPr id="6" name="Picture 2" descr="Index of /images/docs/Transportation">
            <a:extLst>
              <a:ext uri="{FF2B5EF4-FFF2-40B4-BE49-F238E27FC236}">
                <a16:creationId xmlns:a16="http://schemas.microsoft.com/office/drawing/2014/main" id="{0677511B-A7A2-4AAE-BDA3-2D89E115D872}"/>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6096001" y="3931700"/>
            <a:ext cx="2454584" cy="282369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odfw-logo-green.jpg | College of Agricultural Sciences">
            <a:extLst>
              <a:ext uri="{FF2B5EF4-FFF2-40B4-BE49-F238E27FC236}">
                <a16:creationId xmlns:a16="http://schemas.microsoft.com/office/drawing/2014/main" id="{CA220AFF-598D-42C8-9D9C-2A4D7615B366}"/>
              </a:ext>
            </a:extLst>
          </p:cNvPr>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a:off x="252920" y="4161735"/>
            <a:ext cx="2150921" cy="255124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Ambodat | Klamath Tribes">
            <a:extLst>
              <a:ext uri="{FF2B5EF4-FFF2-40B4-BE49-F238E27FC236}">
                <a16:creationId xmlns:a16="http://schemas.microsoft.com/office/drawing/2014/main" id="{D9B80C98-6290-410A-8A64-6B05E6EECBFB}"/>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8891053" y="1233174"/>
            <a:ext cx="2567734" cy="256779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Bureau of Reclamation | U.S. Fish &amp; Wildlife Service">
            <a:extLst>
              <a:ext uri="{FF2B5EF4-FFF2-40B4-BE49-F238E27FC236}">
                <a16:creationId xmlns:a16="http://schemas.microsoft.com/office/drawing/2014/main" id="{FC696D13-C879-4D06-A982-B7724ECF17B3}"/>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2813874" y="4065018"/>
            <a:ext cx="2604432" cy="237654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00C70EC9-843C-4734-A355-306EAB8DE3E8}"/>
              </a:ext>
            </a:extLst>
          </p:cNvPr>
          <p:cNvPicPr>
            <a:picLocks noChangeAspect="1"/>
          </p:cNvPicPr>
          <p:nvPr/>
        </p:nvPicPr>
        <p:blipFill>
          <a:blip r:embed="rId8"/>
          <a:stretch>
            <a:fillRect/>
          </a:stretch>
        </p:blipFill>
        <p:spPr>
          <a:xfrm>
            <a:off x="9601200" y="4145327"/>
            <a:ext cx="2567734" cy="2556219"/>
          </a:xfrm>
          <a:prstGeom prst="rect">
            <a:avLst/>
          </a:prstGeom>
        </p:spPr>
      </p:pic>
    </p:spTree>
    <p:extLst>
      <p:ext uri="{BB962C8B-B14F-4D97-AF65-F5344CB8AC3E}">
        <p14:creationId xmlns:p14="http://schemas.microsoft.com/office/powerpoint/2010/main" val="815700011"/>
      </p:ext>
    </p:extLst>
  </p:cSld>
  <p:clrMapOvr>
    <a:masterClrMapping/>
  </p:clrMapOvr>
  <mc:AlternateContent xmlns:mc="http://schemas.openxmlformats.org/markup-compatibility/2006" xmlns:p14="http://schemas.microsoft.com/office/powerpoint/2010/main">
    <mc:Choice Requires="p14">
      <p:transition spd="slow" p14:dur="2000" advTm="16310"/>
    </mc:Choice>
    <mc:Fallback xmlns="">
      <p:transition spd="slow" advTm="1631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sp>
        <p:nvSpPr>
          <p:cNvPr id="1083" name="Google Shape;1083;p147"/>
          <p:cNvSpPr txBox="1">
            <a:spLocks noGrp="1"/>
          </p:cNvSpPr>
          <p:nvPr>
            <p:ph type="title"/>
          </p:nvPr>
        </p:nvSpPr>
        <p:spPr>
          <a:xfrm>
            <a:off x="831850" y="1709738"/>
            <a:ext cx="10515600" cy="2517705"/>
          </a:xfrm>
          <a:prstGeom prst="rect">
            <a:avLst/>
          </a:prstGeom>
          <a:noFill/>
          <a:ln>
            <a:noFill/>
          </a:ln>
        </p:spPr>
        <p:txBody>
          <a:bodyPr spcFirstLastPara="1" wrap="square" lIns="91425" tIns="45700" rIns="91425" bIns="45700" anchor="b" anchorCtr="0">
            <a:normAutofit/>
          </a:bodyPr>
          <a:lstStyle/>
          <a:p>
            <a:pPr marL="0" lvl="0" indent="0" rtl="0">
              <a:lnSpc>
                <a:spcPct val="90000"/>
              </a:lnSpc>
              <a:spcBef>
                <a:spcPts val="0"/>
              </a:spcBef>
              <a:spcAft>
                <a:spcPts val="0"/>
              </a:spcAft>
              <a:buClr>
                <a:schemeClr val="dk1"/>
              </a:buClr>
              <a:buSzPts val="3600"/>
              <a:buFont typeface="Calibri"/>
              <a:buNone/>
            </a:pPr>
            <a:r>
              <a:rPr lang="en-US" sz="4800">
                <a:solidFill>
                  <a:schemeClr val="tx1"/>
                </a:solidFill>
              </a:rPr>
              <a:t>Break</a:t>
            </a:r>
            <a:br>
              <a:rPr lang="en-US" sz="4800">
                <a:solidFill>
                  <a:schemeClr val="tx1"/>
                </a:solidFill>
              </a:rPr>
            </a:br>
            <a:r>
              <a:rPr lang="en-US" sz="4000">
                <a:solidFill>
                  <a:schemeClr val="tx1">
                    <a:lumMod val="65000"/>
                    <a:lumOff val="35000"/>
                  </a:schemeClr>
                </a:solidFill>
              </a:rPr>
              <a:t>20 minutes</a:t>
            </a:r>
            <a:endParaRPr sz="4800">
              <a:solidFill>
                <a:schemeClr val="tx1">
                  <a:lumMod val="65000"/>
                  <a:lumOff val="35000"/>
                </a:schemeClr>
              </a:solidFill>
            </a:endParaRPr>
          </a:p>
        </p:txBody>
      </p:sp>
      <p:pic>
        <p:nvPicPr>
          <p:cNvPr id="3" name="Picture 2">
            <a:extLst>
              <a:ext uri="{FF2B5EF4-FFF2-40B4-BE49-F238E27FC236}">
                <a16:creationId xmlns:a16="http://schemas.microsoft.com/office/drawing/2014/main" id="{46F3EC4E-F8F5-4E76-8DA2-E8763880D47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03035" y="838718"/>
            <a:ext cx="4962245" cy="50337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41816631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sp>
        <p:nvSpPr>
          <p:cNvPr id="1083" name="Google Shape;1083;p147"/>
          <p:cNvSpPr txBox="1">
            <a:spLocks noGrp="1"/>
          </p:cNvSpPr>
          <p:nvPr>
            <p:ph type="title"/>
          </p:nvPr>
        </p:nvSpPr>
        <p:spPr>
          <a:xfrm>
            <a:off x="831850" y="1709738"/>
            <a:ext cx="10515600" cy="251770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600"/>
              <a:buFont typeface="Calibri"/>
              <a:buNone/>
            </a:pPr>
            <a:r>
              <a:rPr lang="en-US" sz="3600">
                <a:solidFill>
                  <a:schemeClr val="tx1">
                    <a:lumMod val="65000"/>
                    <a:lumOff val="35000"/>
                  </a:schemeClr>
                </a:solidFill>
              </a:rPr>
              <a:t>Open Discussions </a:t>
            </a:r>
            <a:endParaRPr/>
          </a:p>
        </p:txBody>
      </p:sp>
    </p:spTree>
    <p:extLst>
      <p:ext uri="{BB962C8B-B14F-4D97-AF65-F5344CB8AC3E}">
        <p14:creationId xmlns:p14="http://schemas.microsoft.com/office/powerpoint/2010/main" val="238626432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sp>
        <p:nvSpPr>
          <p:cNvPr id="1083" name="Google Shape;1083;p147"/>
          <p:cNvSpPr txBox="1">
            <a:spLocks noGrp="1"/>
          </p:cNvSpPr>
          <p:nvPr>
            <p:ph type="title"/>
          </p:nvPr>
        </p:nvSpPr>
        <p:spPr>
          <a:xfrm>
            <a:off x="831850" y="1709738"/>
            <a:ext cx="10515600" cy="251770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600"/>
              <a:buFont typeface="Calibri"/>
              <a:buNone/>
            </a:pPr>
            <a:r>
              <a:rPr lang="en-US">
                <a:solidFill>
                  <a:schemeClr val="tx1">
                    <a:lumMod val="65000"/>
                    <a:lumOff val="35000"/>
                  </a:schemeClr>
                </a:solidFill>
              </a:rPr>
              <a:t>Klamath Basin Collaborative Monitoring Plan</a:t>
            </a:r>
            <a:br>
              <a:rPr lang="en-US">
                <a:solidFill>
                  <a:schemeClr val="tx1">
                    <a:lumMod val="65000"/>
                    <a:lumOff val="35000"/>
                  </a:schemeClr>
                </a:solidFill>
              </a:rPr>
            </a:br>
            <a:r>
              <a:rPr lang="en-US">
                <a:solidFill>
                  <a:schemeClr val="tx1"/>
                </a:solidFill>
              </a:rPr>
              <a:t>Adam Johnson and Matt Baun</a:t>
            </a:r>
          </a:p>
        </p:txBody>
      </p:sp>
    </p:spTree>
    <p:extLst>
      <p:ext uri="{BB962C8B-B14F-4D97-AF65-F5344CB8AC3E}">
        <p14:creationId xmlns:p14="http://schemas.microsoft.com/office/powerpoint/2010/main" val="171882816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75748-AD70-47CE-BBAA-87BEDE03EB9D}"/>
              </a:ext>
            </a:extLst>
          </p:cNvPr>
          <p:cNvSpPr>
            <a:spLocks noGrp="1"/>
          </p:cNvSpPr>
          <p:nvPr>
            <p:ph type="title"/>
          </p:nvPr>
        </p:nvSpPr>
        <p:spPr/>
        <p:txBody>
          <a:bodyPr>
            <a:noAutofit/>
          </a:bodyPr>
          <a:lstStyle/>
          <a:p>
            <a:r>
              <a:rPr lang="en-US" sz="3600" i="0">
                <a:solidFill>
                  <a:srgbClr val="242424"/>
                </a:solidFill>
                <a:effectLst/>
                <a:latin typeface="Segoe UI" panose="020B0502040204020203" pitchFamily="34" charset="0"/>
              </a:rPr>
              <a:t>Share your thoughts to inform the Klamath Basin Collaborative Monitoring Plan</a:t>
            </a:r>
            <a:endParaRPr lang="en-US" sz="3600"/>
          </a:p>
        </p:txBody>
      </p:sp>
      <p:sp>
        <p:nvSpPr>
          <p:cNvPr id="3" name="Text Placeholder 2">
            <a:extLst>
              <a:ext uri="{FF2B5EF4-FFF2-40B4-BE49-F238E27FC236}">
                <a16:creationId xmlns:a16="http://schemas.microsoft.com/office/drawing/2014/main" id="{CC7079AE-EC60-4CF6-B6E0-402B5318C9BC}"/>
              </a:ext>
            </a:extLst>
          </p:cNvPr>
          <p:cNvSpPr>
            <a:spLocks noGrp="1"/>
          </p:cNvSpPr>
          <p:nvPr>
            <p:ph type="body" idx="1"/>
          </p:nvPr>
        </p:nvSpPr>
        <p:spPr>
          <a:xfrm>
            <a:off x="838200" y="1825625"/>
            <a:ext cx="6077505" cy="4351338"/>
          </a:xfrm>
        </p:spPr>
        <p:txBody>
          <a:bodyPr/>
          <a:lstStyle/>
          <a:p>
            <a:r>
              <a:rPr lang="en-US" sz="2400"/>
              <a:t>Looking for you input to help lead discussions during the Post Dam Fisheries Monitoring Strategy Meeting (May 14 &amp; 15)</a:t>
            </a:r>
          </a:p>
          <a:p>
            <a:r>
              <a:rPr lang="en-US" sz="2400"/>
              <a:t>Captures:</a:t>
            </a:r>
          </a:p>
          <a:p>
            <a:pPr lvl="1"/>
            <a:r>
              <a:rPr lang="en-US" sz="2000"/>
              <a:t>Projects</a:t>
            </a:r>
          </a:p>
          <a:p>
            <a:pPr lvl="1"/>
            <a:r>
              <a:rPr lang="en-US" sz="2000"/>
              <a:t>Collaborations</a:t>
            </a:r>
          </a:p>
          <a:p>
            <a:pPr lvl="1"/>
            <a:r>
              <a:rPr lang="en-US" sz="2000"/>
              <a:t>Monitoring</a:t>
            </a:r>
          </a:p>
          <a:p>
            <a:pPr lvl="1"/>
            <a:r>
              <a:rPr lang="en-US" sz="2000"/>
              <a:t>Data &amp; Monitoring gaps</a:t>
            </a:r>
          </a:p>
          <a:p>
            <a:pPr lvl="1"/>
            <a:endParaRPr lang="en-US" sz="2000"/>
          </a:p>
          <a:p>
            <a:pPr lvl="1"/>
            <a:endParaRPr lang="en-US" sz="2000"/>
          </a:p>
          <a:p>
            <a:pPr marL="571500" lvl="1" indent="0">
              <a:buNone/>
            </a:pPr>
            <a:r>
              <a:rPr lang="en-US" b="0" i="0">
                <a:effectLst/>
                <a:latin typeface="Calibri" panose="020F0502020204030204" pitchFamily="34" charset="0"/>
                <a:hlinkClick r:id="rId2" tooltip="Original URL: https://forms.office.com/r/kJrxfqtisa. Click or tap if you trust this link."/>
              </a:rPr>
              <a:t>https://forms.office.com/r/kJrxfqtisa</a:t>
            </a:r>
            <a:endParaRPr lang="en-US"/>
          </a:p>
        </p:txBody>
      </p:sp>
      <p:pic>
        <p:nvPicPr>
          <p:cNvPr id="5" name="Picture 4">
            <a:extLst>
              <a:ext uri="{FF2B5EF4-FFF2-40B4-BE49-F238E27FC236}">
                <a16:creationId xmlns:a16="http://schemas.microsoft.com/office/drawing/2014/main" id="{7CD4767C-4F1D-48A9-8CF4-8CF4CE7E18F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32956" y="1675152"/>
            <a:ext cx="4349318" cy="4349318"/>
          </a:xfrm>
          <a:prstGeom prst="rect">
            <a:avLst/>
          </a:prstGeom>
        </p:spPr>
      </p:pic>
    </p:spTree>
    <p:extLst>
      <p:ext uri="{BB962C8B-B14F-4D97-AF65-F5344CB8AC3E}">
        <p14:creationId xmlns:p14="http://schemas.microsoft.com/office/powerpoint/2010/main" val="168103533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1082"/>
        <p:cNvGrpSpPr/>
        <p:nvPr/>
      </p:nvGrpSpPr>
      <p:grpSpPr>
        <a:xfrm>
          <a:off x="0" y="0"/>
          <a:ext cx="0" cy="0"/>
          <a:chOff x="0" y="0"/>
          <a:chExt cx="0" cy="0"/>
        </a:xfrm>
      </p:grpSpPr>
      <p:sp>
        <p:nvSpPr>
          <p:cNvPr id="1083" name="Google Shape;1083;p147"/>
          <p:cNvSpPr txBox="1">
            <a:spLocks noGrp="1"/>
          </p:cNvSpPr>
          <p:nvPr>
            <p:ph type="title"/>
          </p:nvPr>
        </p:nvSpPr>
        <p:spPr>
          <a:xfrm>
            <a:off x="831850" y="1709738"/>
            <a:ext cx="10515600" cy="251770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600"/>
              <a:buFont typeface="Calibri"/>
              <a:buNone/>
            </a:pPr>
            <a:r>
              <a:rPr lang="en-US">
                <a:solidFill>
                  <a:schemeClr val="tx1">
                    <a:lumMod val="65000"/>
                    <a:lumOff val="35000"/>
                  </a:schemeClr>
                </a:solidFill>
              </a:rPr>
              <a:t>Discussion Ideas from the crowd</a:t>
            </a:r>
            <a:endParaRPr lang="en-US">
              <a:solidFill>
                <a:schemeClr val="tx1"/>
              </a:solidFill>
            </a:endParaRPr>
          </a:p>
        </p:txBody>
      </p:sp>
    </p:spTree>
    <p:extLst>
      <p:ext uri="{BB962C8B-B14F-4D97-AF65-F5344CB8AC3E}">
        <p14:creationId xmlns:p14="http://schemas.microsoft.com/office/powerpoint/2010/main" val="349901471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BD61D-7F8C-4C2E-B2C7-EE536DA73C6C}"/>
              </a:ext>
            </a:extLst>
          </p:cNvPr>
          <p:cNvSpPr>
            <a:spLocks noGrp="1"/>
          </p:cNvSpPr>
          <p:nvPr>
            <p:ph type="title"/>
          </p:nvPr>
        </p:nvSpPr>
        <p:spPr/>
        <p:txBody>
          <a:bodyPr/>
          <a:lstStyle/>
          <a:p>
            <a:r>
              <a:rPr lang="en-US"/>
              <a:t>KBFC Membership Form</a:t>
            </a:r>
          </a:p>
        </p:txBody>
      </p:sp>
      <p:pic>
        <p:nvPicPr>
          <p:cNvPr id="5" name="Picture 4">
            <a:extLst>
              <a:ext uri="{FF2B5EF4-FFF2-40B4-BE49-F238E27FC236}">
                <a16:creationId xmlns:a16="http://schemas.microsoft.com/office/drawing/2014/main" id="{500149C0-932D-4230-BE90-3E93F1E5324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70533" y="1787274"/>
            <a:ext cx="4022761" cy="402276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45226709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1623"/>
        <p:cNvGrpSpPr/>
        <p:nvPr/>
      </p:nvGrpSpPr>
      <p:grpSpPr>
        <a:xfrm>
          <a:off x="0" y="0"/>
          <a:ext cx="0" cy="0"/>
          <a:chOff x="0" y="0"/>
          <a:chExt cx="0" cy="0"/>
        </a:xfrm>
      </p:grpSpPr>
      <p:sp>
        <p:nvSpPr>
          <p:cNvPr id="1626" name="Google Shape;1626;p19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Evening Social 6pm</a:t>
            </a:r>
            <a:endParaRPr/>
          </a:p>
        </p:txBody>
      </p:sp>
      <p:sp>
        <p:nvSpPr>
          <p:cNvPr id="1628" name="Google Shape;1628;p195"/>
          <p:cNvSpPr txBox="1"/>
          <p:nvPr/>
        </p:nvSpPr>
        <p:spPr>
          <a:xfrm>
            <a:off x="838200" y="1690688"/>
            <a:ext cx="5257800" cy="2800195"/>
          </a:xfrm>
          <a:prstGeom prst="rect">
            <a:avLst/>
          </a:prstGeom>
          <a:noFill/>
          <a:ln>
            <a:noFill/>
          </a:ln>
        </p:spPr>
        <p:txBody>
          <a:bodyPr spcFirstLastPara="1" wrap="square" lIns="91425" tIns="45700" rIns="91425" bIns="45700" anchor="t" anchorCtr="0">
            <a:normAutofit/>
          </a:bodyPr>
          <a:lstStyle/>
          <a:p>
            <a:pPr marL="0" marR="0" lvl="0" indent="0" rtl="0">
              <a:lnSpc>
                <a:spcPct val="90000"/>
              </a:lnSpc>
              <a:spcBef>
                <a:spcPts val="0"/>
              </a:spcBef>
              <a:spcAft>
                <a:spcPts val="0"/>
              </a:spcAft>
              <a:buNone/>
            </a:pPr>
            <a:r>
              <a:rPr lang="en-US" sz="3600" u="sng">
                <a:solidFill>
                  <a:schemeClr val="dk1"/>
                </a:solidFill>
                <a:latin typeface="Calibri"/>
                <a:ea typeface="Calibri"/>
                <a:cs typeface="Calibri"/>
                <a:sym typeface="Calibri"/>
              </a:rPr>
              <a:t>Smoked Tomato Pie</a:t>
            </a:r>
          </a:p>
          <a:p>
            <a:pPr marL="0" marR="0" lvl="0" indent="0">
              <a:lnSpc>
                <a:spcPct val="90000"/>
              </a:lnSpc>
              <a:spcBef>
                <a:spcPts val="0"/>
              </a:spcBef>
              <a:spcAft>
                <a:spcPts val="0"/>
              </a:spcAft>
              <a:buNone/>
            </a:pPr>
            <a:r>
              <a:rPr lang="en-US" sz="2400"/>
              <a:t>106 Ranch Ln Suite D, Yreka, CA 96097</a:t>
            </a:r>
          </a:p>
          <a:p>
            <a:pPr marL="0" marR="0" lvl="0" indent="0">
              <a:lnSpc>
                <a:spcPct val="90000"/>
              </a:lnSpc>
              <a:spcBef>
                <a:spcPts val="0"/>
              </a:spcBef>
              <a:spcAft>
                <a:spcPts val="0"/>
              </a:spcAft>
              <a:buNone/>
            </a:pPr>
            <a:endParaRPr lang="en-US" sz="2400"/>
          </a:p>
          <a:p>
            <a:pPr marL="0" marR="0" lvl="0" indent="0" rtl="0">
              <a:lnSpc>
                <a:spcPct val="90000"/>
              </a:lnSpc>
              <a:spcBef>
                <a:spcPts val="0"/>
              </a:spcBef>
              <a:spcAft>
                <a:spcPts val="0"/>
              </a:spcAft>
              <a:buNone/>
            </a:pPr>
            <a:r>
              <a:rPr lang="en-US" sz="2400"/>
              <a:t>Max 45 people</a:t>
            </a:r>
          </a:p>
        </p:txBody>
      </p:sp>
      <p:pic>
        <p:nvPicPr>
          <p:cNvPr id="5" name="Picture 4">
            <a:extLst>
              <a:ext uri="{FF2B5EF4-FFF2-40B4-BE49-F238E27FC236}">
                <a16:creationId xmlns:a16="http://schemas.microsoft.com/office/drawing/2014/main" id="{E903B106-DB4B-44B0-BB3C-54764EA8663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97904" y="1294544"/>
            <a:ext cx="4268912" cy="42689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 name="Picture 3">
            <a:extLst>
              <a:ext uri="{FF2B5EF4-FFF2-40B4-BE49-F238E27FC236}">
                <a16:creationId xmlns:a16="http://schemas.microsoft.com/office/drawing/2014/main" id="{1B45AA0E-FB10-4DAF-8176-90E3C2AC57A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5184" y="3680533"/>
            <a:ext cx="2240872" cy="2240872"/>
          </a:xfrm>
          <a:prstGeom prst="rect">
            <a:avLst/>
          </a:prstGeom>
        </p:spPr>
      </p:pic>
      <p:sp>
        <p:nvSpPr>
          <p:cNvPr id="6" name="TextBox 5">
            <a:extLst>
              <a:ext uri="{FF2B5EF4-FFF2-40B4-BE49-F238E27FC236}">
                <a16:creationId xmlns:a16="http://schemas.microsoft.com/office/drawing/2014/main" id="{A058364D-FC34-4609-AEAF-EC32D945D7F6}"/>
              </a:ext>
            </a:extLst>
          </p:cNvPr>
          <p:cNvSpPr txBox="1"/>
          <p:nvPr/>
        </p:nvSpPr>
        <p:spPr>
          <a:xfrm>
            <a:off x="2966056" y="4757204"/>
            <a:ext cx="2409918" cy="369332"/>
          </a:xfrm>
          <a:prstGeom prst="rect">
            <a:avLst/>
          </a:prstGeom>
          <a:noFill/>
        </p:spPr>
        <p:txBody>
          <a:bodyPr wrap="square" rtlCol="0">
            <a:spAutoFit/>
          </a:bodyPr>
          <a:lstStyle/>
          <a:p>
            <a:r>
              <a:rPr lang="en-US" sz="1800">
                <a:solidFill>
                  <a:schemeClr val="tx1"/>
                </a:solidFill>
              </a:rPr>
              <a:t>Scan for Google Map</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7.4"/>
</p:tagLst>
</file>

<file path=ppt/tags/tag2.xml><?xml version="1.0" encoding="utf-8"?>
<p:tagLst xmlns:a="http://schemas.openxmlformats.org/drawingml/2006/main" xmlns:r="http://schemas.openxmlformats.org/officeDocument/2006/relationships" xmlns:p="http://schemas.openxmlformats.org/presentationml/2006/main">
  <p:tag name="TIMING" val="|10.1|8.5|1.3"/>
</p:tagLst>
</file>

<file path=ppt/tags/tag3.xml><?xml version="1.0" encoding="utf-8"?>
<p:tagLst xmlns:a="http://schemas.openxmlformats.org/drawingml/2006/main" xmlns:r="http://schemas.openxmlformats.org/officeDocument/2006/relationships" xmlns:p="http://schemas.openxmlformats.org/presentationml/2006/main">
  <p:tag name="TIMING" val="|11.8|7.8|7.7|13.3"/>
</p:tagLst>
</file>

<file path=ppt/tags/tag4.xml><?xml version="1.0" encoding="utf-8"?>
<p:tagLst xmlns:a="http://schemas.openxmlformats.org/drawingml/2006/main" xmlns:r="http://schemas.openxmlformats.org/officeDocument/2006/relationships" xmlns:p="http://schemas.openxmlformats.org/presentationml/2006/main">
  <p:tag name="TIMING" val="|2.7|0.2|0.1|0.1"/>
</p:tagLst>
</file>

<file path=ppt/tags/tag5.xml><?xml version="1.0" encoding="utf-8"?>
<p:tagLst xmlns:a="http://schemas.openxmlformats.org/drawingml/2006/main" xmlns:r="http://schemas.openxmlformats.org/officeDocument/2006/relationships" xmlns:p="http://schemas.openxmlformats.org/presentationml/2006/main">
  <p:tag name="TIMING" val="|18.9|8.3|7.7"/>
</p:tagLst>
</file>

<file path=ppt/tags/tag6.xml><?xml version="1.0" encoding="utf-8"?>
<p:tagLst xmlns:a="http://schemas.openxmlformats.org/drawingml/2006/main" xmlns:r="http://schemas.openxmlformats.org/officeDocument/2006/relationships" xmlns:p="http://schemas.openxmlformats.org/presentationml/2006/main">
  <p:tag name="TIMING" val="|31.7|9"/>
</p:tagLst>
</file>

<file path=ppt/tags/tag7.xml><?xml version="1.0" encoding="utf-8"?>
<p:tagLst xmlns:a="http://schemas.openxmlformats.org/drawingml/2006/main" xmlns:r="http://schemas.openxmlformats.org/officeDocument/2006/relationships" xmlns:p="http://schemas.openxmlformats.org/presentationml/2006/main">
  <p:tag name="TIMING" val="|38.8"/>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Kalasydan-Teema">
  <a:themeElements>
    <a:clrScheme name="Kalasydan 1">
      <a:dk1>
        <a:srgbClr val="1D1D1B"/>
      </a:dk1>
      <a:lt1>
        <a:srgbClr val="FFFFFF"/>
      </a:lt1>
      <a:dk2>
        <a:srgbClr val="8C8C8C"/>
      </a:dk2>
      <a:lt2>
        <a:srgbClr val="F9F3EE"/>
      </a:lt2>
      <a:accent1>
        <a:srgbClr val="6E64D2"/>
      </a:accent1>
      <a:accent2>
        <a:srgbClr val="282B93"/>
      </a:accent2>
      <a:accent3>
        <a:srgbClr val="D23C37"/>
      </a:accent3>
      <a:accent4>
        <a:srgbClr val="F06464"/>
      </a:accent4>
      <a:accent5>
        <a:srgbClr val="F3A892"/>
      </a:accent5>
      <a:accent6>
        <a:srgbClr val="FFC8A5"/>
      </a:accent6>
      <a:hlink>
        <a:srgbClr val="0F0F78"/>
      </a:hlink>
      <a:folHlink>
        <a:srgbClr val="6E64D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nchor="ctr">
        <a:spAutoFit/>
      </a:bodyPr>
      <a:lstStyle>
        <a:defPPr algn="ctr">
          <a:lnSpc>
            <a:spcPct val="120000"/>
          </a:lnSpc>
          <a:defRPr sz="1600" dirty="0">
            <a:solidFill>
              <a:schemeClr val="accent2"/>
            </a:solidFill>
            <a:latin typeface="Mont Book" pitchFamily="2" charset="0"/>
          </a:defRPr>
        </a:defPPr>
      </a:lstStyle>
    </a:txDef>
  </a:objectDefaults>
  <a:extraClrSchemeLst/>
  <a:extLst>
    <a:ext uri="{05A4C25C-085E-4340-85A3-A5531E510DB2}">
      <thm15:themeFamily xmlns:thm15="http://schemas.microsoft.com/office/thememl/2012/main" name="2019_10_29_Kalasydan_PPT_Teema" id="{D9968A5F-4BA8-E740-9FD3-82CAACE8A801}" vid="{A2DA643C-39A3-1F4C-9A97-D869381FD234}"/>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488CFBBB-A3FC-FA4B-9A5F-24A65F73799B}" vid="{4F2B68F7-5D67-7942-84F8-A6D7A992DFB1}"/>
    </a:ext>
  </a:extLst>
</a:theme>
</file>

<file path=ppt/theme/theme5.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F9D58"/>
      </a:accent4>
      <a:accent5>
        <a:srgbClr val="01AFD1"/>
      </a:accent5>
      <a:accent6>
        <a:srgbClr val="9C27B0"/>
      </a:accent6>
      <a:hlink>
        <a:srgbClr val="01AFD1"/>
      </a:hlink>
      <a:folHlink>
        <a:srgbClr val="01AF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4A385F0AE4194BBD7226144E931130" ma:contentTypeVersion="16" ma:contentTypeDescription="Create a new document." ma:contentTypeScope="" ma:versionID="b372c79a8e5251a1345014ba461dc567">
  <xsd:schema xmlns:xsd="http://www.w3.org/2001/XMLSchema" xmlns:xs="http://www.w3.org/2001/XMLSchema" xmlns:p="http://schemas.microsoft.com/office/2006/metadata/properties" xmlns:ns2="8c869407-79ae-4b9f-8f60-051758dc5884" xmlns:ns3="27a7da76-9d21-457f-85a7-711ecb0dc7d0" targetNamespace="http://schemas.microsoft.com/office/2006/metadata/properties" ma:root="true" ma:fieldsID="8966b3b209ab978364a541427bdcae61" ns2:_="" ns3:_="">
    <xsd:import namespace="8c869407-79ae-4b9f-8f60-051758dc5884"/>
    <xsd:import namespace="27a7da76-9d21-457f-85a7-711ecb0dc7d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869407-79ae-4b9f-8f60-051758dc588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72522b3a-f4c5-454c-9132-e50070035771"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7a7da76-9d21-457f-85a7-711ecb0dc7d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dda3a0c-2cf5-41a0-8e83-952d8cd69be3}" ma:internalName="TaxCatchAll" ma:showField="CatchAllData" ma:web="27a7da76-9d21-457f-85a7-711ecb0dc7d0">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c869407-79ae-4b9f-8f60-051758dc5884">
      <Terms xmlns="http://schemas.microsoft.com/office/infopath/2007/PartnerControls"/>
    </lcf76f155ced4ddcb4097134ff3c332f>
    <TaxCatchAll xmlns="27a7da76-9d21-457f-85a7-711ecb0dc7d0" xsi:nil="true"/>
  </documentManagement>
</p:properties>
</file>

<file path=customXml/itemProps1.xml><?xml version="1.0" encoding="utf-8"?>
<ds:datastoreItem xmlns:ds="http://schemas.openxmlformats.org/officeDocument/2006/customXml" ds:itemID="{022DFDC6-9D01-4466-BD64-3CCB7E292099}">
  <ds:schemaRefs>
    <ds:schemaRef ds:uri="27a7da76-9d21-457f-85a7-711ecb0dc7d0"/>
    <ds:schemaRef ds:uri="8c869407-79ae-4b9f-8f60-051758dc58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15B445F-C389-4CEC-9B98-A20D5BEB441E}">
  <ds:schemaRefs>
    <ds:schemaRef ds:uri="http://schemas.microsoft.com/sharepoint/v3/contenttype/forms"/>
  </ds:schemaRefs>
</ds:datastoreItem>
</file>

<file path=customXml/itemProps3.xml><?xml version="1.0" encoding="utf-8"?>
<ds:datastoreItem xmlns:ds="http://schemas.openxmlformats.org/officeDocument/2006/customXml" ds:itemID="{7077C9D9-F1A9-44CD-9C2D-20C171BFB0D5}">
  <ds:schemaRefs>
    <ds:schemaRef ds:uri="27a7da76-9d21-457f-85a7-711ecb0dc7d0"/>
    <ds:schemaRef ds:uri="8c869407-79ae-4b9f-8f60-051758dc58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28</TotalTime>
  <Words>3039</Words>
  <Application>Microsoft Office PowerPoint</Application>
  <PresentationFormat>Widescreen</PresentationFormat>
  <Paragraphs>388</Paragraphs>
  <Slides>86</Slides>
  <Notes>45</Notes>
  <HiddenSlides>0</HiddenSlides>
  <MMClips>7</MMClips>
  <ScaleCrop>false</ScaleCrop>
  <HeadingPairs>
    <vt:vector size="6" baseType="variant">
      <vt:variant>
        <vt:lpstr>Fonts Used</vt:lpstr>
      </vt:variant>
      <vt:variant>
        <vt:i4>11</vt:i4>
      </vt:variant>
      <vt:variant>
        <vt:lpstr>Theme</vt:lpstr>
      </vt:variant>
      <vt:variant>
        <vt:i4>6</vt:i4>
      </vt:variant>
      <vt:variant>
        <vt:lpstr>Slide Titles</vt:lpstr>
      </vt:variant>
      <vt:variant>
        <vt:i4>86</vt:i4>
      </vt:variant>
    </vt:vector>
  </HeadingPairs>
  <TitlesOfParts>
    <vt:vector size="103" baseType="lpstr">
      <vt:lpstr>Mont Book</vt:lpstr>
      <vt:lpstr>Playfair Display</vt:lpstr>
      <vt:lpstr>Oswald</vt:lpstr>
      <vt:lpstr>Calibri Light</vt:lpstr>
      <vt:lpstr>Proxima Nova</vt:lpstr>
      <vt:lpstr>Calibri</vt:lpstr>
      <vt:lpstr>Mont Book Italic</vt:lpstr>
      <vt:lpstr>Segoe UI</vt:lpstr>
      <vt:lpstr>Mont Heavy Italic</vt:lpstr>
      <vt:lpstr>Arial</vt:lpstr>
      <vt:lpstr>Mont Heavy</vt:lpstr>
      <vt:lpstr>Office Theme</vt:lpstr>
      <vt:lpstr>8_Office Theme</vt:lpstr>
      <vt:lpstr>Kalasydan-Teema</vt:lpstr>
      <vt:lpstr>Custom Design</vt:lpstr>
      <vt:lpstr>Pop</vt:lpstr>
      <vt:lpstr>1_Office Theme</vt:lpstr>
      <vt:lpstr>Dam passage and removal- Monitoring passage through dams</vt:lpstr>
      <vt:lpstr>Why am I here? </vt:lpstr>
      <vt:lpstr>I have been around for a while… Logging Northwest Forest Plan California Forestry Assn. Timber Producers of MI &amp; WI Senator Sam Aanestad Senator Brian Dahle Since 2014 I have been working for Family Water Alliance, Inc. </vt:lpstr>
      <vt:lpstr>PowerPoint Presentation</vt:lpstr>
      <vt:lpstr>Who is Family Water Alliance, Inc. ? 40 years of working to protect family farms 35 years of fish screens and relationships</vt:lpstr>
      <vt:lpstr>PowerPoint Presentation</vt:lpstr>
      <vt:lpstr> Dams are coming down, now what?   We all seemed to be attending meetings in the basin  Observing studies done with Trout Unlimited and fisheries agencies  Who is doing a plan?   Suggestion of a partnership by Dave Meurer  Tours tours and more tours and meetings </vt:lpstr>
      <vt:lpstr>Where do we start?</vt:lpstr>
      <vt:lpstr>The Klamath Basin Fish Screen Program  The fish are here Time is critical as is funding Design build and adaptive management The first Keno screens must work Landowners have been responsive  </vt:lpstr>
      <vt:lpstr>Explaining what we do and listening to others</vt:lpstr>
      <vt:lpstr>PowerPoint Presentation</vt:lpstr>
      <vt:lpstr>Some of these names you will know.  Frankie Meyers, Michael Belchik, &amp; Bob Pagliuco Some of the names you won’t  Joe Carrancho, Marion Mathis &amp; Jerry Maltby  But you are connected by the river that runs through us all.  </vt:lpstr>
      <vt:lpstr>PowerPoint Presentation</vt:lpstr>
      <vt:lpstr>Providing Upstream Passage with the Fishheart Hydraulic Fishway </vt:lpstr>
      <vt:lpstr>Company</vt:lpstr>
      <vt:lpstr>PowerPoint Presentation</vt:lpstr>
      <vt:lpstr>The Fishheart  Hydraulic Fishway</vt:lpstr>
      <vt:lpstr>The Satelliteheart Unit</vt:lpstr>
      <vt:lpstr>The Fishheart Hydraulic Fishway</vt:lpstr>
      <vt:lpstr>  Fishheart Fisheye </vt:lpstr>
      <vt:lpstr>  Fishheart Fisheye: Data </vt:lpstr>
      <vt:lpstr>Downstream Guidance Fence </vt:lpstr>
      <vt:lpstr>Eco Eggbox </vt:lpstr>
      <vt:lpstr>Operational Principles</vt:lpstr>
      <vt:lpstr>PowerPoint Presentation</vt:lpstr>
      <vt:lpstr>PowerPoint Presentation</vt:lpstr>
      <vt:lpstr>Santee Dam: Fishheart Evaluation</vt:lpstr>
      <vt:lpstr>Santee Dam: Fishheart Deployment</vt:lpstr>
      <vt:lpstr>Santee Dam Fishheart: Preliminary Results</vt:lpstr>
      <vt:lpstr>Menindee Operation, Australia</vt:lpstr>
      <vt:lpstr>Menindee Operation - Deployment</vt:lpstr>
      <vt:lpstr>Menindee Operation - Community</vt:lpstr>
      <vt:lpstr>Fishheart: Summary </vt:lpstr>
      <vt:lpstr>Questions? mika@fishheart.com jon@riparianstrategies.com</vt:lpstr>
      <vt:lpstr>Alex Corum et. al</vt:lpstr>
      <vt:lpstr>Monitoring – Measuring Fish Response to Dam Removal</vt:lpstr>
      <vt:lpstr>PowerPoint Presentation</vt:lpstr>
      <vt:lpstr>Sonar: ARIS Camera</vt:lpstr>
      <vt:lpstr>Sonar</vt:lpstr>
      <vt:lpstr>Sonar: ARIS Camera</vt:lpstr>
      <vt:lpstr>Sonar: ARIS Camera</vt:lpstr>
      <vt:lpstr>Tangle Netting</vt:lpstr>
      <vt:lpstr>Tangle Netting</vt:lpstr>
      <vt:lpstr>Tangle Netting</vt:lpstr>
      <vt:lpstr>Radio Telemetry</vt:lpstr>
      <vt:lpstr>Radio Telemetry</vt:lpstr>
      <vt:lpstr>Radio Telemetry</vt:lpstr>
      <vt:lpstr>Radio Telemetry</vt:lpstr>
      <vt:lpstr>Questions?</vt:lpstr>
      <vt:lpstr>The Klamath Tribes UKB Anadromous Monitoring Strategy</vt:lpstr>
      <vt:lpstr>Klamath Dam Removal </vt:lpstr>
      <vt:lpstr>The Klamath Tribes</vt:lpstr>
      <vt:lpstr>Importance of getting UKB to produce fish</vt:lpstr>
      <vt:lpstr>PowerPoint Presentation</vt:lpstr>
      <vt:lpstr>Spatial Challenge</vt:lpstr>
      <vt:lpstr>Temporal Challenge</vt:lpstr>
      <vt:lpstr>PowerPoint Presentation</vt:lpstr>
      <vt:lpstr>Monitoring Strategy </vt:lpstr>
      <vt:lpstr>Radio Telemetry  </vt:lpstr>
      <vt:lpstr>Radio Telemetry</vt:lpstr>
      <vt:lpstr>PowerPoint Presentation</vt:lpstr>
      <vt:lpstr>PowerPoint Presentation</vt:lpstr>
      <vt:lpstr>Motion Sensing Camera </vt:lpstr>
      <vt:lpstr>PowerPoint Presentation</vt:lpstr>
      <vt:lpstr>Motion Sensing Camera Operations</vt:lpstr>
      <vt:lpstr>PowerPoint Presentation</vt:lpstr>
      <vt:lpstr>PowerPoint Presentation</vt:lpstr>
      <vt:lpstr>Visual Surveys Upstream UKL </vt:lpstr>
      <vt:lpstr>Visual Surveys</vt:lpstr>
      <vt:lpstr>Visual Surveys</vt:lpstr>
      <vt:lpstr>Visual Surveys Downstream UKL</vt:lpstr>
      <vt:lpstr>PowerPoint Presentation</vt:lpstr>
      <vt:lpstr>PowerPoint Presentation</vt:lpstr>
      <vt:lpstr>PowerPoint Presentation</vt:lpstr>
      <vt:lpstr>PowerPoint Presentation</vt:lpstr>
      <vt:lpstr>PowerPoint Presentation</vt:lpstr>
      <vt:lpstr>PowerPoint Presentation</vt:lpstr>
      <vt:lpstr>Moving Forward</vt:lpstr>
      <vt:lpstr>Special Thanks </vt:lpstr>
      <vt:lpstr>Break 20 minutes</vt:lpstr>
      <vt:lpstr>Open Discussions </vt:lpstr>
      <vt:lpstr>Klamath Basin Collaborative Monitoring Plan Adam Johnson and Matt Baun</vt:lpstr>
      <vt:lpstr>Share your thoughts to inform the Klamath Basin Collaborative Monitoring Plan</vt:lpstr>
      <vt:lpstr>Discussion Ideas from the crowd</vt:lpstr>
      <vt:lpstr>KBFC Membership Form</vt:lpstr>
      <vt:lpstr>Evening Social 6pm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Klamath Basin Fisheries Collaborative  2023 Annual Meeting</dc:title>
  <dc:creator>Monica Diaz</dc:creator>
  <cp:lastModifiedBy>Monica Diaz</cp:lastModifiedBy>
  <cp:revision>11</cp:revision>
  <dcterms:modified xsi:type="dcterms:W3CDTF">2025-06-02T18:01:20Z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0x010100464A385F0AE4194BBD7226144E931130</vt:lpwstr>
  </property>
</Properties>
</file>